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3">
  <p:sldMasterIdLst>
    <p:sldMasterId id="2147483670" r:id="rId2"/>
    <p:sldMasterId id="2147483690" r:id="rId3"/>
  </p:sldMasterIdLst>
  <p:notesMasterIdLst>
    <p:notesMasterId r:id="rId31"/>
  </p:notesMasterIdLst>
  <p:handoutMasterIdLst>
    <p:handoutMasterId r:id="rId32"/>
  </p:handoutMasterIdLst>
  <p:sldIdLst>
    <p:sldId id="294" r:id="rId4"/>
    <p:sldId id="298" r:id="rId5"/>
    <p:sldId id="276" r:id="rId6"/>
    <p:sldId id="307" r:id="rId7"/>
    <p:sldId id="312" r:id="rId8"/>
    <p:sldId id="299" r:id="rId9"/>
    <p:sldId id="267" r:id="rId10"/>
    <p:sldId id="268" r:id="rId11"/>
    <p:sldId id="305" r:id="rId12"/>
    <p:sldId id="308" r:id="rId13"/>
    <p:sldId id="310" r:id="rId14"/>
    <p:sldId id="311" r:id="rId15"/>
    <p:sldId id="269" r:id="rId16"/>
    <p:sldId id="290" r:id="rId17"/>
    <p:sldId id="266" r:id="rId18"/>
    <p:sldId id="271" r:id="rId19"/>
    <p:sldId id="279" r:id="rId20"/>
    <p:sldId id="313" r:id="rId21"/>
    <p:sldId id="281" r:id="rId22"/>
    <p:sldId id="295" r:id="rId23"/>
    <p:sldId id="282" r:id="rId24"/>
    <p:sldId id="280" r:id="rId25"/>
    <p:sldId id="296" r:id="rId26"/>
    <p:sldId id="283" r:id="rId27"/>
    <p:sldId id="284" r:id="rId28"/>
    <p:sldId id="274" r:id="rId29"/>
    <p:sldId id="258" r:id="rId30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CB6BBEF7-9717-4733-A929-535518E6EBF6}">
          <p14:sldIdLst>
            <p14:sldId id="294"/>
            <p14:sldId id="298"/>
            <p14:sldId id="276"/>
            <p14:sldId id="307"/>
            <p14:sldId id="312"/>
            <p14:sldId id="299"/>
            <p14:sldId id="267"/>
            <p14:sldId id="268"/>
            <p14:sldId id="305"/>
            <p14:sldId id="308"/>
            <p14:sldId id="310"/>
            <p14:sldId id="311"/>
            <p14:sldId id="269"/>
            <p14:sldId id="290"/>
            <p14:sldId id="266"/>
            <p14:sldId id="271"/>
            <p14:sldId id="279"/>
            <p14:sldId id="313"/>
            <p14:sldId id="281"/>
            <p14:sldId id="295"/>
            <p14:sldId id="282"/>
            <p14:sldId id="280"/>
            <p14:sldId id="296"/>
            <p14:sldId id="283"/>
            <p14:sldId id="284"/>
            <p14:sldId id="274"/>
            <p14:sldId id="258"/>
          </p14:sldIdLst>
        </p14:section>
        <p14:section name="Deliver Your Presentation" id="{71D59651-8EFA-4415-9623-98B4C4A8699C}">
          <p14:sldIdLst/>
        </p14:section>
        <p14:section name="Enrich Your Presentation" id="{E2D565D1-BA5E-44E6-A40E-50A644912248}">
          <p14:sldIdLst/>
        </p14:section>
        <p14:section name="Author Your Presentation" id="{16378913-E5ED-4281-BAF5-F1F938CB0BED}">
          <p14:sldIdLst/>
        </p14:section>
        <p14:section name="There's More!" id="{2E16B512-814A-4DC1-A986-25475E10E0E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5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292D"/>
    <a:srgbClr val="232D74"/>
    <a:srgbClr val="FA830B"/>
    <a:srgbClr val="5989C4"/>
    <a:srgbClr val="ED8C1B"/>
    <a:srgbClr val="C1D3E9"/>
    <a:srgbClr val="02528E"/>
    <a:srgbClr val="045184"/>
    <a:srgbClr val="075081"/>
    <a:srgbClr val="003299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57" autoAdjust="0"/>
    <p:restoredTop sz="85214" autoAdjust="0"/>
  </p:normalViewPr>
  <p:slideViewPr>
    <p:cSldViewPr>
      <p:cViewPr varScale="1">
        <p:scale>
          <a:sx n="100" d="100"/>
          <a:sy n="100" d="100"/>
        </p:scale>
        <p:origin x="1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2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B36C23-51A1-44E3-AF46-32BF60ECC61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EC52C6-D1FC-4ACA-9D5F-543E131021BC}">
      <dgm:prSet phldrT="[Text]"/>
      <dgm:spPr>
        <a:solidFill>
          <a:srgbClr val="09857D"/>
        </a:solidFill>
      </dgm:spPr>
      <dgm:t>
        <a:bodyPr/>
        <a:lstStyle/>
        <a:p>
          <a:r>
            <a:rPr lang="en-US" dirty="0"/>
            <a:t>Preventive Maintenance</a:t>
          </a:r>
        </a:p>
      </dgm:t>
    </dgm:pt>
    <dgm:pt modelId="{ED95A62A-52AE-4598-BE0F-DD134A4F86B4}" type="parTrans" cxnId="{6EAC78D1-710F-44DD-8EFC-F905C45E466C}">
      <dgm:prSet/>
      <dgm:spPr/>
      <dgm:t>
        <a:bodyPr/>
        <a:lstStyle/>
        <a:p>
          <a:endParaRPr lang="en-US"/>
        </a:p>
      </dgm:t>
    </dgm:pt>
    <dgm:pt modelId="{E3731269-2306-431B-9217-CB32DEC4FC65}" type="sibTrans" cxnId="{6EAC78D1-710F-44DD-8EFC-F905C45E466C}">
      <dgm:prSet/>
      <dgm:spPr/>
      <dgm:t>
        <a:bodyPr/>
        <a:lstStyle/>
        <a:p>
          <a:endParaRPr lang="en-US"/>
        </a:p>
      </dgm:t>
    </dgm:pt>
    <dgm:pt modelId="{FED7E6C5-31E5-4DEE-AE95-C4FB97A5A4E5}">
      <dgm:prSet phldrT="[Text]"/>
      <dgm:spPr>
        <a:solidFill>
          <a:srgbClr val="8DC93C"/>
        </a:solidFill>
      </dgm:spPr>
      <dgm:t>
        <a:bodyPr/>
        <a:lstStyle/>
        <a:p>
          <a:r>
            <a:rPr lang="en-US" dirty="0"/>
            <a:t>Scheduled and unscheduled repairs</a:t>
          </a:r>
        </a:p>
      </dgm:t>
    </dgm:pt>
    <dgm:pt modelId="{6450297A-8116-488C-8BA9-1930A8BB29A4}" type="parTrans" cxnId="{33B370B0-6EDA-4680-9DB8-D8BBDC923D70}">
      <dgm:prSet/>
      <dgm:spPr/>
      <dgm:t>
        <a:bodyPr/>
        <a:lstStyle/>
        <a:p>
          <a:endParaRPr lang="en-US"/>
        </a:p>
      </dgm:t>
    </dgm:pt>
    <dgm:pt modelId="{1516EC34-2407-43DA-8FA6-57D9D8CF1730}" type="sibTrans" cxnId="{33B370B0-6EDA-4680-9DB8-D8BBDC923D70}">
      <dgm:prSet/>
      <dgm:spPr/>
      <dgm:t>
        <a:bodyPr/>
        <a:lstStyle/>
        <a:p>
          <a:endParaRPr lang="en-US"/>
        </a:p>
      </dgm:t>
    </dgm:pt>
    <dgm:pt modelId="{6475B0EC-81E6-4759-9A7E-32994D01C708}">
      <dgm:prSet phldrT="[Text]"/>
      <dgm:spPr>
        <a:solidFill>
          <a:srgbClr val="584939"/>
        </a:solidFill>
      </dgm:spPr>
      <dgm:t>
        <a:bodyPr/>
        <a:lstStyle/>
        <a:p>
          <a:r>
            <a:rPr lang="en-US" dirty="0"/>
            <a:t>Accident repairs and body work</a:t>
          </a:r>
        </a:p>
      </dgm:t>
    </dgm:pt>
    <dgm:pt modelId="{FA8BA0F5-D1ED-4E55-9F4C-CBD886964404}" type="parTrans" cxnId="{9E93C429-76B4-47A8-B24F-B1AA2DC82B2F}">
      <dgm:prSet/>
      <dgm:spPr/>
      <dgm:t>
        <a:bodyPr/>
        <a:lstStyle/>
        <a:p>
          <a:endParaRPr lang="en-US"/>
        </a:p>
      </dgm:t>
    </dgm:pt>
    <dgm:pt modelId="{0346155B-958A-4CA7-9B82-EDD2C07BF2AF}" type="sibTrans" cxnId="{9E93C429-76B4-47A8-B24F-B1AA2DC82B2F}">
      <dgm:prSet/>
      <dgm:spPr/>
      <dgm:t>
        <a:bodyPr/>
        <a:lstStyle/>
        <a:p>
          <a:endParaRPr lang="en-US"/>
        </a:p>
      </dgm:t>
    </dgm:pt>
    <dgm:pt modelId="{58233CD7-7415-4CFD-8896-94AF8A377DD9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Rebuilds and overhauls</a:t>
          </a:r>
        </a:p>
      </dgm:t>
    </dgm:pt>
    <dgm:pt modelId="{EEEE4A50-CF55-4832-937C-0791DDFAC013}" type="parTrans" cxnId="{BE9E73B1-4D0B-491B-925E-03D1F72868CE}">
      <dgm:prSet/>
      <dgm:spPr/>
      <dgm:t>
        <a:bodyPr/>
        <a:lstStyle/>
        <a:p>
          <a:endParaRPr lang="en-US"/>
        </a:p>
      </dgm:t>
    </dgm:pt>
    <dgm:pt modelId="{4673A664-D4C1-44DA-97B0-FB48BDCE5E4C}" type="sibTrans" cxnId="{BE9E73B1-4D0B-491B-925E-03D1F72868CE}">
      <dgm:prSet/>
      <dgm:spPr/>
      <dgm:t>
        <a:bodyPr/>
        <a:lstStyle/>
        <a:p>
          <a:endParaRPr lang="en-US"/>
        </a:p>
      </dgm:t>
    </dgm:pt>
    <dgm:pt modelId="{0FCF65A4-1981-4CBC-BE2F-6699FC7312E5}" type="pres">
      <dgm:prSet presAssocID="{D1B36C23-51A1-44E3-AF46-32BF60ECC61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3E8C49-263D-441A-997D-08AD7F7E85D6}" type="pres">
      <dgm:prSet presAssocID="{8BEC52C6-D1FC-4ACA-9D5F-543E131021BC}" presName="node" presStyleLbl="node1" presStyleIdx="0" presStyleCnt="4" custScaleX="120692" custScaleY="99335" custLinFactNeighborX="863" custLinFactNeighborY="1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1453CF-4C37-40BC-91C5-F45BD5B37B0A}" type="pres">
      <dgm:prSet presAssocID="{E3731269-2306-431B-9217-CB32DEC4FC65}" presName="sibTrans" presStyleCnt="0"/>
      <dgm:spPr/>
    </dgm:pt>
    <dgm:pt modelId="{6BE7AA34-1A55-48D1-AD6D-D0DB852118EF}" type="pres">
      <dgm:prSet presAssocID="{FED7E6C5-31E5-4DEE-AE95-C4FB97A5A4E5}" presName="node" presStyleLbl="node1" presStyleIdx="1" presStyleCnt="4" custScaleX="112340" custLinFactNeighborX="-863" custLinFactNeighborY="28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D7993-58BD-4196-92CF-3D8D0F289C05}" type="pres">
      <dgm:prSet presAssocID="{1516EC34-2407-43DA-8FA6-57D9D8CF1730}" presName="sibTrans" presStyleCnt="0"/>
      <dgm:spPr/>
    </dgm:pt>
    <dgm:pt modelId="{9A38E2A3-3ABA-43AB-ACDC-8CC3496D9308}" type="pres">
      <dgm:prSet presAssocID="{6475B0EC-81E6-4759-9A7E-32994D01C708}" presName="node" presStyleLbl="node1" presStyleIdx="2" presStyleCnt="4" custScaleX="122256" custScaleY="106471" custLinFactNeighborX="-4" custLinFactNeighborY="-39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E60F22-D5E9-419A-B1E6-D25337A623A4}" type="pres">
      <dgm:prSet presAssocID="{0346155B-958A-4CA7-9B82-EDD2C07BF2AF}" presName="sibTrans" presStyleCnt="0"/>
      <dgm:spPr/>
    </dgm:pt>
    <dgm:pt modelId="{4EDB5A74-1483-422F-AB94-5E91CF177B70}" type="pres">
      <dgm:prSet presAssocID="{58233CD7-7415-4CFD-8896-94AF8A377DD9}" presName="node" presStyleLbl="node1" presStyleIdx="3" presStyleCnt="4" custScaleX="113595" custScaleY="106795" custLinFactNeighborX="4" custLinFactNeighborY="-37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B370B0-6EDA-4680-9DB8-D8BBDC923D70}" srcId="{D1B36C23-51A1-44E3-AF46-32BF60ECC617}" destId="{FED7E6C5-31E5-4DEE-AE95-C4FB97A5A4E5}" srcOrd="1" destOrd="0" parTransId="{6450297A-8116-488C-8BA9-1930A8BB29A4}" sibTransId="{1516EC34-2407-43DA-8FA6-57D9D8CF1730}"/>
    <dgm:cxn modelId="{9E93C429-76B4-47A8-B24F-B1AA2DC82B2F}" srcId="{D1B36C23-51A1-44E3-AF46-32BF60ECC617}" destId="{6475B0EC-81E6-4759-9A7E-32994D01C708}" srcOrd="2" destOrd="0" parTransId="{FA8BA0F5-D1ED-4E55-9F4C-CBD886964404}" sibTransId="{0346155B-958A-4CA7-9B82-EDD2C07BF2AF}"/>
    <dgm:cxn modelId="{BE9E73B1-4D0B-491B-925E-03D1F72868CE}" srcId="{D1B36C23-51A1-44E3-AF46-32BF60ECC617}" destId="{58233CD7-7415-4CFD-8896-94AF8A377DD9}" srcOrd="3" destOrd="0" parTransId="{EEEE4A50-CF55-4832-937C-0791DDFAC013}" sibTransId="{4673A664-D4C1-44DA-97B0-FB48BDCE5E4C}"/>
    <dgm:cxn modelId="{0CA8093B-A7D6-4CE5-B237-3C2AF19A12FD}" type="presOf" srcId="{FED7E6C5-31E5-4DEE-AE95-C4FB97A5A4E5}" destId="{6BE7AA34-1A55-48D1-AD6D-D0DB852118EF}" srcOrd="0" destOrd="0" presId="urn:microsoft.com/office/officeart/2005/8/layout/default"/>
    <dgm:cxn modelId="{6EAC78D1-710F-44DD-8EFC-F905C45E466C}" srcId="{D1B36C23-51A1-44E3-AF46-32BF60ECC617}" destId="{8BEC52C6-D1FC-4ACA-9D5F-543E131021BC}" srcOrd="0" destOrd="0" parTransId="{ED95A62A-52AE-4598-BE0F-DD134A4F86B4}" sibTransId="{E3731269-2306-431B-9217-CB32DEC4FC65}"/>
    <dgm:cxn modelId="{95EA24BA-C46A-475B-95ED-A439A979A1C1}" type="presOf" srcId="{58233CD7-7415-4CFD-8896-94AF8A377DD9}" destId="{4EDB5A74-1483-422F-AB94-5E91CF177B70}" srcOrd="0" destOrd="0" presId="urn:microsoft.com/office/officeart/2005/8/layout/default"/>
    <dgm:cxn modelId="{AF0F2AF1-2914-4F19-9896-20214A02B3F6}" type="presOf" srcId="{6475B0EC-81E6-4759-9A7E-32994D01C708}" destId="{9A38E2A3-3ABA-43AB-ACDC-8CC3496D9308}" srcOrd="0" destOrd="0" presId="urn:microsoft.com/office/officeart/2005/8/layout/default"/>
    <dgm:cxn modelId="{9D45578F-4838-47B7-B0EB-3EC2F5778E27}" type="presOf" srcId="{D1B36C23-51A1-44E3-AF46-32BF60ECC617}" destId="{0FCF65A4-1981-4CBC-BE2F-6699FC7312E5}" srcOrd="0" destOrd="0" presId="urn:microsoft.com/office/officeart/2005/8/layout/default"/>
    <dgm:cxn modelId="{6EB4D7E7-259C-49E8-85E9-EB52EC6D0A01}" type="presOf" srcId="{8BEC52C6-D1FC-4ACA-9D5F-543E131021BC}" destId="{453E8C49-263D-441A-997D-08AD7F7E85D6}" srcOrd="0" destOrd="0" presId="urn:microsoft.com/office/officeart/2005/8/layout/default"/>
    <dgm:cxn modelId="{EAD2E2DA-5D9F-4049-9E5A-DA00E17AA4A5}" type="presParOf" srcId="{0FCF65A4-1981-4CBC-BE2F-6699FC7312E5}" destId="{453E8C49-263D-441A-997D-08AD7F7E85D6}" srcOrd="0" destOrd="0" presId="urn:microsoft.com/office/officeart/2005/8/layout/default"/>
    <dgm:cxn modelId="{EF7208E6-3E57-4655-8226-AE35C7A23959}" type="presParOf" srcId="{0FCF65A4-1981-4CBC-BE2F-6699FC7312E5}" destId="{221453CF-4C37-40BC-91C5-F45BD5B37B0A}" srcOrd="1" destOrd="0" presId="urn:microsoft.com/office/officeart/2005/8/layout/default"/>
    <dgm:cxn modelId="{B2BDB0A9-12C7-4911-83BA-86579A566418}" type="presParOf" srcId="{0FCF65A4-1981-4CBC-BE2F-6699FC7312E5}" destId="{6BE7AA34-1A55-48D1-AD6D-D0DB852118EF}" srcOrd="2" destOrd="0" presId="urn:microsoft.com/office/officeart/2005/8/layout/default"/>
    <dgm:cxn modelId="{A778169B-6BD9-4F43-AF99-6894C7886B51}" type="presParOf" srcId="{0FCF65A4-1981-4CBC-BE2F-6699FC7312E5}" destId="{98ED7993-58BD-4196-92CF-3D8D0F289C05}" srcOrd="3" destOrd="0" presId="urn:microsoft.com/office/officeart/2005/8/layout/default"/>
    <dgm:cxn modelId="{828A7EDF-9F95-4913-B382-4F018FBD1E61}" type="presParOf" srcId="{0FCF65A4-1981-4CBC-BE2F-6699FC7312E5}" destId="{9A38E2A3-3ABA-43AB-ACDC-8CC3496D9308}" srcOrd="4" destOrd="0" presId="urn:microsoft.com/office/officeart/2005/8/layout/default"/>
    <dgm:cxn modelId="{18D17DA7-8EB9-4542-AC37-CE7D1E7E7719}" type="presParOf" srcId="{0FCF65A4-1981-4CBC-BE2F-6699FC7312E5}" destId="{BFE60F22-D5E9-419A-B1E6-D25337A623A4}" srcOrd="5" destOrd="0" presId="urn:microsoft.com/office/officeart/2005/8/layout/default"/>
    <dgm:cxn modelId="{E47B41D4-57AB-4AE6-8112-352C6981DE47}" type="presParOf" srcId="{0FCF65A4-1981-4CBC-BE2F-6699FC7312E5}" destId="{4EDB5A74-1483-422F-AB94-5E91CF177B7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B36C23-51A1-44E3-AF46-32BF60ECC61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EC52C6-D1FC-4ACA-9D5F-543E131021BC}">
      <dgm:prSet phldrT="[Text]"/>
      <dgm:spPr>
        <a:solidFill>
          <a:srgbClr val="09857D"/>
        </a:solidFill>
      </dgm:spPr>
      <dgm:t>
        <a:bodyPr/>
        <a:lstStyle/>
        <a:p>
          <a:r>
            <a:rPr lang="en-US" dirty="0"/>
            <a:t>Determine optimal life cycles for each equipment class</a:t>
          </a:r>
        </a:p>
      </dgm:t>
    </dgm:pt>
    <dgm:pt modelId="{ED95A62A-52AE-4598-BE0F-DD134A4F86B4}" type="parTrans" cxnId="{6EAC78D1-710F-44DD-8EFC-F905C45E466C}">
      <dgm:prSet/>
      <dgm:spPr/>
      <dgm:t>
        <a:bodyPr/>
        <a:lstStyle/>
        <a:p>
          <a:endParaRPr lang="en-US"/>
        </a:p>
      </dgm:t>
    </dgm:pt>
    <dgm:pt modelId="{E3731269-2306-431B-9217-CB32DEC4FC65}" type="sibTrans" cxnId="{6EAC78D1-710F-44DD-8EFC-F905C45E466C}">
      <dgm:prSet/>
      <dgm:spPr/>
      <dgm:t>
        <a:bodyPr/>
        <a:lstStyle/>
        <a:p>
          <a:endParaRPr lang="en-US"/>
        </a:p>
      </dgm:t>
    </dgm:pt>
    <dgm:pt modelId="{FED7E6C5-31E5-4DEE-AE95-C4FB97A5A4E5}">
      <dgm:prSet phldrT="[Text]"/>
      <dgm:spPr>
        <a:solidFill>
          <a:srgbClr val="8DC93C"/>
        </a:solidFill>
      </dgm:spPr>
      <dgm:t>
        <a:bodyPr/>
        <a:lstStyle/>
        <a:p>
          <a:r>
            <a:rPr lang="en-US" dirty="0"/>
            <a:t>Perform LCCA on individual equipment units</a:t>
          </a:r>
        </a:p>
      </dgm:t>
    </dgm:pt>
    <dgm:pt modelId="{6450297A-8116-488C-8BA9-1930A8BB29A4}" type="parTrans" cxnId="{33B370B0-6EDA-4680-9DB8-D8BBDC923D70}">
      <dgm:prSet/>
      <dgm:spPr/>
      <dgm:t>
        <a:bodyPr/>
        <a:lstStyle/>
        <a:p>
          <a:endParaRPr lang="en-US"/>
        </a:p>
      </dgm:t>
    </dgm:pt>
    <dgm:pt modelId="{1516EC34-2407-43DA-8FA6-57D9D8CF1730}" type="sibTrans" cxnId="{33B370B0-6EDA-4680-9DB8-D8BBDC923D70}">
      <dgm:prSet/>
      <dgm:spPr/>
      <dgm:t>
        <a:bodyPr/>
        <a:lstStyle/>
        <a:p>
          <a:endParaRPr lang="en-US"/>
        </a:p>
      </dgm:t>
    </dgm:pt>
    <dgm:pt modelId="{5A47C844-E30A-49E7-A949-360F8948A866}">
      <dgm:prSet phldrT="[Text]"/>
      <dgm:spPr>
        <a:solidFill>
          <a:srgbClr val="F76C06"/>
        </a:solidFill>
      </dgm:spPr>
      <dgm:t>
        <a:bodyPr/>
        <a:lstStyle/>
        <a:p>
          <a:r>
            <a:rPr lang="en-US" dirty="0"/>
            <a:t>Identify candidate replacement needs</a:t>
          </a:r>
        </a:p>
      </dgm:t>
    </dgm:pt>
    <dgm:pt modelId="{A439AB50-8A9E-4C6A-B77A-9022198ADEEB}" type="parTrans" cxnId="{9254DF3D-6C71-4287-9235-A97E875978AD}">
      <dgm:prSet/>
      <dgm:spPr/>
      <dgm:t>
        <a:bodyPr/>
        <a:lstStyle/>
        <a:p>
          <a:endParaRPr lang="en-US"/>
        </a:p>
      </dgm:t>
    </dgm:pt>
    <dgm:pt modelId="{8D0F85A7-3273-4F63-9B90-C482A198183E}" type="sibTrans" cxnId="{9254DF3D-6C71-4287-9235-A97E875978AD}">
      <dgm:prSet/>
      <dgm:spPr/>
      <dgm:t>
        <a:bodyPr/>
        <a:lstStyle/>
        <a:p>
          <a:endParaRPr lang="en-US"/>
        </a:p>
      </dgm:t>
    </dgm:pt>
    <dgm:pt modelId="{6475B0EC-81E6-4759-9A7E-32994D01C708}">
      <dgm:prSet phldrT="[Text]"/>
      <dgm:spPr>
        <a:solidFill>
          <a:srgbClr val="584939"/>
        </a:solidFill>
      </dgm:spPr>
      <dgm:t>
        <a:bodyPr/>
        <a:lstStyle/>
        <a:p>
          <a:r>
            <a:rPr lang="en-US" dirty="0"/>
            <a:t>Prioritize equipment replacement units</a:t>
          </a:r>
        </a:p>
      </dgm:t>
    </dgm:pt>
    <dgm:pt modelId="{FA8BA0F5-D1ED-4E55-9F4C-CBD886964404}" type="parTrans" cxnId="{9E93C429-76B4-47A8-B24F-B1AA2DC82B2F}">
      <dgm:prSet/>
      <dgm:spPr/>
      <dgm:t>
        <a:bodyPr/>
        <a:lstStyle/>
        <a:p>
          <a:endParaRPr lang="en-US"/>
        </a:p>
      </dgm:t>
    </dgm:pt>
    <dgm:pt modelId="{0346155B-958A-4CA7-9B82-EDD2C07BF2AF}" type="sibTrans" cxnId="{9E93C429-76B4-47A8-B24F-B1AA2DC82B2F}">
      <dgm:prSet/>
      <dgm:spPr/>
      <dgm:t>
        <a:bodyPr/>
        <a:lstStyle/>
        <a:p>
          <a:endParaRPr lang="en-US"/>
        </a:p>
      </dgm:t>
    </dgm:pt>
    <dgm:pt modelId="{58233CD7-7415-4CFD-8896-94AF8A377DD9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Develop a 5-year replacement needs budget</a:t>
          </a:r>
        </a:p>
      </dgm:t>
    </dgm:pt>
    <dgm:pt modelId="{EEEE4A50-CF55-4832-937C-0791DDFAC013}" type="parTrans" cxnId="{BE9E73B1-4D0B-491B-925E-03D1F72868CE}">
      <dgm:prSet/>
      <dgm:spPr/>
      <dgm:t>
        <a:bodyPr/>
        <a:lstStyle/>
        <a:p>
          <a:endParaRPr lang="en-US"/>
        </a:p>
      </dgm:t>
    </dgm:pt>
    <dgm:pt modelId="{4673A664-D4C1-44DA-97B0-FB48BDCE5E4C}" type="sibTrans" cxnId="{BE9E73B1-4D0B-491B-925E-03D1F72868CE}">
      <dgm:prSet/>
      <dgm:spPr/>
      <dgm:t>
        <a:bodyPr/>
        <a:lstStyle/>
        <a:p>
          <a:endParaRPr lang="en-US"/>
        </a:p>
      </dgm:t>
    </dgm:pt>
    <dgm:pt modelId="{23213D1B-4AC0-4530-8BD7-F7E0D6E3BEE6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/>
            <a:t>Analyze the cost consequences of various replacement cycles </a:t>
          </a:r>
        </a:p>
      </dgm:t>
    </dgm:pt>
    <dgm:pt modelId="{1763D3B0-0BCE-4292-86B7-8C6A886007FC}" type="parTrans" cxnId="{D1D2B2A5-9FD8-4111-8671-2999B02D87FE}">
      <dgm:prSet/>
      <dgm:spPr/>
      <dgm:t>
        <a:bodyPr/>
        <a:lstStyle/>
        <a:p>
          <a:endParaRPr lang="en-US"/>
        </a:p>
      </dgm:t>
    </dgm:pt>
    <dgm:pt modelId="{EA75FF6B-63A6-41EF-86AC-E22D698D1302}" type="sibTrans" cxnId="{D1D2B2A5-9FD8-4111-8671-2999B02D87FE}">
      <dgm:prSet/>
      <dgm:spPr/>
      <dgm:t>
        <a:bodyPr/>
        <a:lstStyle/>
        <a:p>
          <a:endParaRPr lang="en-US"/>
        </a:p>
      </dgm:t>
    </dgm:pt>
    <dgm:pt modelId="{0FCF65A4-1981-4CBC-BE2F-6699FC7312E5}" type="pres">
      <dgm:prSet presAssocID="{D1B36C23-51A1-44E3-AF46-32BF60ECC61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3E8C49-263D-441A-997D-08AD7F7E85D6}" type="pres">
      <dgm:prSet presAssocID="{8BEC52C6-D1FC-4ACA-9D5F-543E131021BC}" presName="node" presStyleLbl="node1" presStyleIdx="0" presStyleCnt="6" custScaleX="120692" custLinFactNeighborX="4587" custLinFactNeighborY="57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1453CF-4C37-40BC-91C5-F45BD5B37B0A}" type="pres">
      <dgm:prSet presAssocID="{E3731269-2306-431B-9217-CB32DEC4FC65}" presName="sibTrans" presStyleCnt="0"/>
      <dgm:spPr/>
    </dgm:pt>
    <dgm:pt modelId="{6BE7AA34-1A55-48D1-AD6D-D0DB852118EF}" type="pres">
      <dgm:prSet presAssocID="{FED7E6C5-31E5-4DEE-AE95-C4FB97A5A4E5}" presName="node" presStyleLbl="node1" presStyleIdx="1" presStyleCnt="6" custScaleX="115584" custLinFactNeighborX="4778" custLinFactNeighborY="57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D7993-58BD-4196-92CF-3D8D0F289C05}" type="pres">
      <dgm:prSet presAssocID="{1516EC34-2407-43DA-8FA6-57D9D8CF1730}" presName="sibTrans" presStyleCnt="0"/>
      <dgm:spPr/>
    </dgm:pt>
    <dgm:pt modelId="{3B3E5DE4-B248-41F8-853E-1C12D0090BB8}" type="pres">
      <dgm:prSet presAssocID="{5A47C844-E30A-49E7-A949-360F8948A866}" presName="node" presStyleLbl="node1" presStyleIdx="2" presStyleCnt="6" custScaleX="127510" custScaleY="96664" custLinFactNeighborX="227" custLinFactNeighborY="46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2946BD-F361-47B4-B702-54CA451923BE}" type="pres">
      <dgm:prSet presAssocID="{8D0F85A7-3273-4F63-9B90-C482A198183E}" presName="sibTrans" presStyleCnt="0"/>
      <dgm:spPr/>
    </dgm:pt>
    <dgm:pt modelId="{9A38E2A3-3ABA-43AB-ACDC-8CC3496D9308}" type="pres">
      <dgm:prSet presAssocID="{6475B0EC-81E6-4759-9A7E-32994D01C708}" presName="node" presStyleLbl="node1" presStyleIdx="3" presStyleCnt="6" custScaleX="122256" custScaleY="88617" custLinFactNeighborX="3567" custLinFactNeighborY="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E60F22-D5E9-419A-B1E6-D25337A623A4}" type="pres">
      <dgm:prSet presAssocID="{0346155B-958A-4CA7-9B82-EDD2C07BF2AF}" presName="sibTrans" presStyleCnt="0"/>
      <dgm:spPr/>
    </dgm:pt>
    <dgm:pt modelId="{4EDB5A74-1483-422F-AB94-5E91CF177B70}" type="pres">
      <dgm:prSet presAssocID="{58233CD7-7415-4CFD-8896-94AF8A377DD9}" presName="node" presStyleLbl="node1" presStyleIdx="4" presStyleCnt="6" custScaleX="113595" custScaleY="91048" custLinFactNeighborX="3675" custLinFactNeighborY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AF5636-9A93-4E6B-9C4E-C8BEBC57920D}" type="pres">
      <dgm:prSet presAssocID="{4673A664-D4C1-44DA-97B0-FB48BDCE5E4C}" presName="sibTrans" presStyleCnt="0"/>
      <dgm:spPr/>
    </dgm:pt>
    <dgm:pt modelId="{48650F44-87FE-4C74-8D66-895FF23D4ECD}" type="pres">
      <dgm:prSet presAssocID="{23213D1B-4AC0-4530-8BD7-F7E0D6E3BEE6}" presName="node" presStyleLbl="node1" presStyleIdx="5" presStyleCnt="6" custScaleX="125338" custScaleY="89608" custLinFactNeighborX="829" custLinFactNeighborY="2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909058-F3A6-490D-BC65-9121AF760EAC}" type="presOf" srcId="{23213D1B-4AC0-4530-8BD7-F7E0D6E3BEE6}" destId="{48650F44-87FE-4C74-8D66-895FF23D4ECD}" srcOrd="0" destOrd="0" presId="urn:microsoft.com/office/officeart/2005/8/layout/default"/>
    <dgm:cxn modelId="{33B370B0-6EDA-4680-9DB8-D8BBDC923D70}" srcId="{D1B36C23-51A1-44E3-AF46-32BF60ECC617}" destId="{FED7E6C5-31E5-4DEE-AE95-C4FB97A5A4E5}" srcOrd="1" destOrd="0" parTransId="{6450297A-8116-488C-8BA9-1930A8BB29A4}" sibTransId="{1516EC34-2407-43DA-8FA6-57D9D8CF1730}"/>
    <dgm:cxn modelId="{9E93C429-76B4-47A8-B24F-B1AA2DC82B2F}" srcId="{D1B36C23-51A1-44E3-AF46-32BF60ECC617}" destId="{6475B0EC-81E6-4759-9A7E-32994D01C708}" srcOrd="3" destOrd="0" parTransId="{FA8BA0F5-D1ED-4E55-9F4C-CBD886964404}" sibTransId="{0346155B-958A-4CA7-9B82-EDD2C07BF2AF}"/>
    <dgm:cxn modelId="{BE9E73B1-4D0B-491B-925E-03D1F72868CE}" srcId="{D1B36C23-51A1-44E3-AF46-32BF60ECC617}" destId="{58233CD7-7415-4CFD-8896-94AF8A377DD9}" srcOrd="4" destOrd="0" parTransId="{EEEE4A50-CF55-4832-937C-0791DDFAC013}" sibTransId="{4673A664-D4C1-44DA-97B0-FB48BDCE5E4C}"/>
    <dgm:cxn modelId="{D1D2B2A5-9FD8-4111-8671-2999B02D87FE}" srcId="{D1B36C23-51A1-44E3-AF46-32BF60ECC617}" destId="{23213D1B-4AC0-4530-8BD7-F7E0D6E3BEE6}" srcOrd="5" destOrd="0" parTransId="{1763D3B0-0BCE-4292-86B7-8C6A886007FC}" sibTransId="{EA75FF6B-63A6-41EF-86AC-E22D698D1302}"/>
    <dgm:cxn modelId="{0CA8093B-A7D6-4CE5-B237-3C2AF19A12FD}" type="presOf" srcId="{FED7E6C5-31E5-4DEE-AE95-C4FB97A5A4E5}" destId="{6BE7AA34-1A55-48D1-AD6D-D0DB852118EF}" srcOrd="0" destOrd="0" presId="urn:microsoft.com/office/officeart/2005/8/layout/default"/>
    <dgm:cxn modelId="{AF0F2AF1-2914-4F19-9896-20214A02B3F6}" type="presOf" srcId="{6475B0EC-81E6-4759-9A7E-32994D01C708}" destId="{9A38E2A3-3ABA-43AB-ACDC-8CC3496D9308}" srcOrd="0" destOrd="0" presId="urn:microsoft.com/office/officeart/2005/8/layout/default"/>
    <dgm:cxn modelId="{9D45578F-4838-47B7-B0EB-3EC2F5778E27}" type="presOf" srcId="{D1B36C23-51A1-44E3-AF46-32BF60ECC617}" destId="{0FCF65A4-1981-4CBC-BE2F-6699FC7312E5}" srcOrd="0" destOrd="0" presId="urn:microsoft.com/office/officeart/2005/8/layout/default"/>
    <dgm:cxn modelId="{6EB4D7E7-259C-49E8-85E9-EB52EC6D0A01}" type="presOf" srcId="{8BEC52C6-D1FC-4ACA-9D5F-543E131021BC}" destId="{453E8C49-263D-441A-997D-08AD7F7E85D6}" srcOrd="0" destOrd="0" presId="urn:microsoft.com/office/officeart/2005/8/layout/default"/>
    <dgm:cxn modelId="{95EA24BA-C46A-475B-95ED-A439A979A1C1}" type="presOf" srcId="{58233CD7-7415-4CFD-8896-94AF8A377DD9}" destId="{4EDB5A74-1483-422F-AB94-5E91CF177B70}" srcOrd="0" destOrd="0" presId="urn:microsoft.com/office/officeart/2005/8/layout/default"/>
    <dgm:cxn modelId="{9254DF3D-6C71-4287-9235-A97E875978AD}" srcId="{D1B36C23-51A1-44E3-AF46-32BF60ECC617}" destId="{5A47C844-E30A-49E7-A949-360F8948A866}" srcOrd="2" destOrd="0" parTransId="{A439AB50-8A9E-4C6A-B77A-9022198ADEEB}" sibTransId="{8D0F85A7-3273-4F63-9B90-C482A198183E}"/>
    <dgm:cxn modelId="{6EAC78D1-710F-44DD-8EFC-F905C45E466C}" srcId="{D1B36C23-51A1-44E3-AF46-32BF60ECC617}" destId="{8BEC52C6-D1FC-4ACA-9D5F-543E131021BC}" srcOrd="0" destOrd="0" parTransId="{ED95A62A-52AE-4598-BE0F-DD134A4F86B4}" sibTransId="{E3731269-2306-431B-9217-CB32DEC4FC65}"/>
    <dgm:cxn modelId="{B0E35FAB-AEF9-4BA1-AE9A-CDF40AB6AC33}" type="presOf" srcId="{5A47C844-E30A-49E7-A949-360F8948A866}" destId="{3B3E5DE4-B248-41F8-853E-1C12D0090BB8}" srcOrd="0" destOrd="0" presId="urn:microsoft.com/office/officeart/2005/8/layout/default"/>
    <dgm:cxn modelId="{EAD2E2DA-5D9F-4049-9E5A-DA00E17AA4A5}" type="presParOf" srcId="{0FCF65A4-1981-4CBC-BE2F-6699FC7312E5}" destId="{453E8C49-263D-441A-997D-08AD7F7E85D6}" srcOrd="0" destOrd="0" presId="urn:microsoft.com/office/officeart/2005/8/layout/default"/>
    <dgm:cxn modelId="{EF7208E6-3E57-4655-8226-AE35C7A23959}" type="presParOf" srcId="{0FCF65A4-1981-4CBC-BE2F-6699FC7312E5}" destId="{221453CF-4C37-40BC-91C5-F45BD5B37B0A}" srcOrd="1" destOrd="0" presId="urn:microsoft.com/office/officeart/2005/8/layout/default"/>
    <dgm:cxn modelId="{B2BDB0A9-12C7-4911-83BA-86579A566418}" type="presParOf" srcId="{0FCF65A4-1981-4CBC-BE2F-6699FC7312E5}" destId="{6BE7AA34-1A55-48D1-AD6D-D0DB852118EF}" srcOrd="2" destOrd="0" presId="urn:microsoft.com/office/officeart/2005/8/layout/default"/>
    <dgm:cxn modelId="{A778169B-6BD9-4F43-AF99-6894C7886B51}" type="presParOf" srcId="{0FCF65A4-1981-4CBC-BE2F-6699FC7312E5}" destId="{98ED7993-58BD-4196-92CF-3D8D0F289C05}" srcOrd="3" destOrd="0" presId="urn:microsoft.com/office/officeart/2005/8/layout/default"/>
    <dgm:cxn modelId="{0E204C22-5CCA-4C35-AFCC-52A1A0EAB9C4}" type="presParOf" srcId="{0FCF65A4-1981-4CBC-BE2F-6699FC7312E5}" destId="{3B3E5DE4-B248-41F8-853E-1C12D0090BB8}" srcOrd="4" destOrd="0" presId="urn:microsoft.com/office/officeart/2005/8/layout/default"/>
    <dgm:cxn modelId="{DECF3195-0736-4F64-99D1-BECB2A4C9BB4}" type="presParOf" srcId="{0FCF65A4-1981-4CBC-BE2F-6699FC7312E5}" destId="{5C2946BD-F361-47B4-B702-54CA451923BE}" srcOrd="5" destOrd="0" presId="urn:microsoft.com/office/officeart/2005/8/layout/default"/>
    <dgm:cxn modelId="{828A7EDF-9F95-4913-B382-4F018FBD1E61}" type="presParOf" srcId="{0FCF65A4-1981-4CBC-BE2F-6699FC7312E5}" destId="{9A38E2A3-3ABA-43AB-ACDC-8CC3496D9308}" srcOrd="6" destOrd="0" presId="urn:microsoft.com/office/officeart/2005/8/layout/default"/>
    <dgm:cxn modelId="{18D17DA7-8EB9-4542-AC37-CE7D1E7E7719}" type="presParOf" srcId="{0FCF65A4-1981-4CBC-BE2F-6699FC7312E5}" destId="{BFE60F22-D5E9-419A-B1E6-D25337A623A4}" srcOrd="7" destOrd="0" presId="urn:microsoft.com/office/officeart/2005/8/layout/default"/>
    <dgm:cxn modelId="{E47B41D4-57AB-4AE6-8112-352C6981DE47}" type="presParOf" srcId="{0FCF65A4-1981-4CBC-BE2F-6699FC7312E5}" destId="{4EDB5A74-1483-422F-AB94-5E91CF177B70}" srcOrd="8" destOrd="0" presId="urn:microsoft.com/office/officeart/2005/8/layout/default"/>
    <dgm:cxn modelId="{A4126D4F-158A-4AB4-8316-49BE332C85A7}" type="presParOf" srcId="{0FCF65A4-1981-4CBC-BE2F-6699FC7312E5}" destId="{8EAF5636-9A93-4E6B-9C4E-C8BEBC57920D}" srcOrd="9" destOrd="0" presId="urn:microsoft.com/office/officeart/2005/8/layout/default"/>
    <dgm:cxn modelId="{6D128427-33A5-4FA2-A4E7-70D80A8B2490}" type="presParOf" srcId="{0FCF65A4-1981-4CBC-BE2F-6699FC7312E5}" destId="{48650F44-87FE-4C74-8D66-895FF23D4EC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3E8C49-263D-441A-997D-08AD7F7E85D6}">
      <dsp:nvSpPr>
        <dsp:cNvPr id="0" name=""/>
        <dsp:cNvSpPr/>
      </dsp:nvSpPr>
      <dsp:spPr>
        <a:xfrm>
          <a:off x="76190" y="62377"/>
          <a:ext cx="4039915" cy="1995020"/>
        </a:xfrm>
        <a:prstGeom prst="rect">
          <a:avLst/>
        </a:prstGeom>
        <a:solidFill>
          <a:srgbClr val="09857D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Preventive Maintenance</a:t>
          </a:r>
        </a:p>
      </dsp:txBody>
      <dsp:txXfrm>
        <a:off x="76190" y="62377"/>
        <a:ext cx="4039915" cy="1995020"/>
      </dsp:txXfrm>
    </dsp:sp>
    <dsp:sp modelId="{6BE7AA34-1A55-48D1-AD6D-D0DB852118EF}">
      <dsp:nvSpPr>
        <dsp:cNvPr id="0" name=""/>
        <dsp:cNvSpPr/>
      </dsp:nvSpPr>
      <dsp:spPr>
        <a:xfrm>
          <a:off x="4393060" y="76204"/>
          <a:ext cx="3760349" cy="2008376"/>
        </a:xfrm>
        <a:prstGeom prst="rect">
          <a:avLst/>
        </a:prstGeom>
        <a:solidFill>
          <a:srgbClr val="8DC93C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Scheduled and unscheduled repairs</a:t>
          </a:r>
        </a:p>
      </dsp:txBody>
      <dsp:txXfrm>
        <a:off x="4393060" y="76204"/>
        <a:ext cx="3760349" cy="2008376"/>
      </dsp:txXfrm>
    </dsp:sp>
    <dsp:sp modelId="{9A38E2A3-3ABA-43AB-ACDC-8CC3496D9308}">
      <dsp:nvSpPr>
        <dsp:cNvPr id="0" name=""/>
        <dsp:cNvSpPr/>
      </dsp:nvSpPr>
      <dsp:spPr>
        <a:xfrm>
          <a:off x="0" y="2285994"/>
          <a:ext cx="4092266" cy="2138338"/>
        </a:xfrm>
        <a:prstGeom prst="rect">
          <a:avLst/>
        </a:prstGeom>
        <a:solidFill>
          <a:srgbClr val="584939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Accident repairs and body work</a:t>
          </a:r>
        </a:p>
      </dsp:txBody>
      <dsp:txXfrm>
        <a:off x="0" y="2285994"/>
        <a:ext cx="4092266" cy="2138338"/>
      </dsp:txXfrm>
    </dsp:sp>
    <dsp:sp modelId="{4EDB5A74-1483-422F-AB94-5E91CF177B70}">
      <dsp:nvSpPr>
        <dsp:cNvPr id="0" name=""/>
        <dsp:cNvSpPr/>
      </dsp:nvSpPr>
      <dsp:spPr>
        <a:xfrm>
          <a:off x="4427242" y="2285994"/>
          <a:ext cx="3802357" cy="2144845"/>
        </a:xfrm>
        <a:prstGeom prst="rect">
          <a:avLst/>
        </a:prstGeom>
        <a:solidFill>
          <a:schemeClr val="accent2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Rebuilds and overhauls</a:t>
          </a:r>
        </a:p>
      </dsp:txBody>
      <dsp:txXfrm>
        <a:off x="4427242" y="2285994"/>
        <a:ext cx="3802357" cy="21448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3E8C49-263D-441A-997D-08AD7F7E85D6}">
      <dsp:nvSpPr>
        <dsp:cNvPr id="0" name=""/>
        <dsp:cNvSpPr/>
      </dsp:nvSpPr>
      <dsp:spPr>
        <a:xfrm>
          <a:off x="109209" y="739318"/>
          <a:ext cx="2737945" cy="1361123"/>
        </a:xfrm>
        <a:prstGeom prst="rect">
          <a:avLst/>
        </a:prstGeom>
        <a:solidFill>
          <a:srgbClr val="09857D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Determine optimal life cycles for each equipment class</a:t>
          </a:r>
        </a:p>
      </dsp:txBody>
      <dsp:txXfrm>
        <a:off x="109209" y="739318"/>
        <a:ext cx="2737945" cy="1361123"/>
      </dsp:txXfrm>
    </dsp:sp>
    <dsp:sp modelId="{6BE7AA34-1A55-48D1-AD6D-D0DB852118EF}">
      <dsp:nvSpPr>
        <dsp:cNvPr id="0" name=""/>
        <dsp:cNvSpPr/>
      </dsp:nvSpPr>
      <dsp:spPr>
        <a:xfrm>
          <a:off x="3078341" y="739318"/>
          <a:ext cx="2622068" cy="1361123"/>
        </a:xfrm>
        <a:prstGeom prst="rect">
          <a:avLst/>
        </a:prstGeom>
        <a:solidFill>
          <a:srgbClr val="8DC93C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Perform LCCA on individual equipment units</a:t>
          </a:r>
        </a:p>
      </dsp:txBody>
      <dsp:txXfrm>
        <a:off x="3078341" y="739318"/>
        <a:ext cx="2622068" cy="1361123"/>
      </dsp:txXfrm>
    </dsp:sp>
    <dsp:sp modelId="{3B3E5DE4-B248-41F8-853E-1C12D0090BB8}">
      <dsp:nvSpPr>
        <dsp:cNvPr id="0" name=""/>
        <dsp:cNvSpPr/>
      </dsp:nvSpPr>
      <dsp:spPr>
        <a:xfrm>
          <a:off x="5824022" y="747076"/>
          <a:ext cx="2892614" cy="1315716"/>
        </a:xfrm>
        <a:prstGeom prst="rect">
          <a:avLst/>
        </a:prstGeom>
        <a:solidFill>
          <a:srgbClr val="F76C06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Identify candidate replacement needs</a:t>
          </a:r>
        </a:p>
      </dsp:txBody>
      <dsp:txXfrm>
        <a:off x="5824022" y="747076"/>
        <a:ext cx="2892614" cy="1315716"/>
      </dsp:txXfrm>
    </dsp:sp>
    <dsp:sp modelId="{9A38E2A3-3ABA-43AB-ACDC-8CC3496D9308}">
      <dsp:nvSpPr>
        <dsp:cNvPr id="0" name=""/>
        <dsp:cNvSpPr/>
      </dsp:nvSpPr>
      <dsp:spPr>
        <a:xfrm>
          <a:off x="115527" y="2275906"/>
          <a:ext cx="2773425" cy="1206186"/>
        </a:xfrm>
        <a:prstGeom prst="rect">
          <a:avLst/>
        </a:prstGeom>
        <a:solidFill>
          <a:srgbClr val="584939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Prioritize equipment replacement units</a:t>
          </a:r>
        </a:p>
      </dsp:txBody>
      <dsp:txXfrm>
        <a:off x="115527" y="2275906"/>
        <a:ext cx="2773425" cy="1206186"/>
      </dsp:txXfrm>
    </dsp:sp>
    <dsp:sp modelId="{4EDB5A74-1483-422F-AB94-5E91CF177B70}">
      <dsp:nvSpPr>
        <dsp:cNvPr id="0" name=""/>
        <dsp:cNvSpPr/>
      </dsp:nvSpPr>
      <dsp:spPr>
        <a:xfrm>
          <a:off x="3118256" y="2249003"/>
          <a:ext cx="2576946" cy="1239275"/>
        </a:xfrm>
        <a:prstGeom prst="rect">
          <a:avLst/>
        </a:prstGeom>
        <a:solidFill>
          <a:schemeClr val="accent2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Develop a 5-year replacement needs budget</a:t>
          </a:r>
        </a:p>
      </dsp:txBody>
      <dsp:txXfrm>
        <a:off x="3118256" y="2249003"/>
        <a:ext cx="2576946" cy="1239275"/>
      </dsp:txXfrm>
    </dsp:sp>
    <dsp:sp modelId="{48650F44-87FE-4C74-8D66-895FF23D4ECD}">
      <dsp:nvSpPr>
        <dsp:cNvPr id="0" name=""/>
        <dsp:cNvSpPr/>
      </dsp:nvSpPr>
      <dsp:spPr>
        <a:xfrm>
          <a:off x="5857494" y="2262410"/>
          <a:ext cx="2843341" cy="1219675"/>
        </a:xfrm>
        <a:prstGeom prst="rect">
          <a:avLst/>
        </a:prstGeom>
        <a:solidFill>
          <a:srgbClr val="00B0F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Analyze the cost consequences of various replacement cycles </a:t>
          </a:r>
        </a:p>
      </dsp:txBody>
      <dsp:txXfrm>
        <a:off x="5857494" y="2262410"/>
        <a:ext cx="2843341" cy="1219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4C5EC01-B084-46D1-B22A-3D44147645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E02005-11E6-42B3-8185-1D85404EFE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C3F23CBC-8574-4822-BA71-6969DD4ECA2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956463-E609-46F1-8A70-32DB56F952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55E7AF-2601-46B3-A39A-692A950E54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BD1AD80F-A1F1-4313-81B9-E976BAC80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36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00F830A1-3891-4B82-A120-081866556DA0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58CC9574-A819-4FE4-99A7-1E27AD09A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063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8525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setting up the optimization tool for the first time, you can use the default depreciation values or customize them to your agency’s needs</a:t>
            </a:r>
          </a:p>
          <a:p>
            <a:pPr marL="173422" indent="-173422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the 43.5% comes from the depreciation schedule displayed on previous slide. </a:t>
            </a:r>
          </a:p>
          <a:p>
            <a:pPr marL="173422" indent="-173422">
              <a:buFontTx/>
              <a:buChar char="-"/>
            </a:pP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detail on how to develop these depreciation schedule in the Guide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5B6AAD-9DED-4F8A-B648-508C8916000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0662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>
              <a:buFontTx/>
              <a:buChar char="-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 of the total cost to own and operate equipment</a:t>
            </a:r>
          </a:p>
          <a:p>
            <a:pPr marL="173422" indent="-173422">
              <a:buFontTx/>
              <a:buChar char="-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 accounts for up to 40 percent of the unit’s total cost over its life</a:t>
            </a:r>
          </a:p>
          <a:p>
            <a:pPr marL="173422" indent="-173422" defTabSz="924916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Initial outfitting should be charged to the original purchase price (capital)</a:t>
            </a:r>
          </a:p>
          <a:p>
            <a:pPr marL="173422" indent="-173422" defTabSz="924916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people think we should not include accident repairs. Example: vehicle in a minor accident. Shop could repair more than is necessary to repair that dent. Reporting headache to pull out the repairs for that accident only.</a:t>
            </a:r>
          </a:p>
          <a:p>
            <a:pPr marL="173422" indent="-173422" defTabSz="924916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Users would need to be able to distinguish an accident repair from a regular repair. Accidents will typically be a very small percentage of all repair costs. </a:t>
            </a:r>
          </a:p>
          <a:p>
            <a:pPr marL="173422" indent="-173422" defTabSz="924916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repair versus replace analysis project coming from NCHRP soon. This is a separate decision than LCCA. If an agency chooses to rebuild a piece of equipment, this should be included in the M&amp;R costs. If there is a significant rebuild, an agency could also choose to remove that specific piece of equipment from the class analysis and run unit-level LCCA for that specific piece of equipment.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5B6AAD-9DED-4F8A-B648-508C8916000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846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 defTabSz="924916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</a:t>
            </a:r>
          </a:p>
          <a:p>
            <a:pPr marL="173422" indent="-173422" defTabSz="924916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Tool utilizes the condition score and LTD  cost to determine replacement priorities</a:t>
            </a:r>
          </a:p>
          <a:p>
            <a:pPr marL="173422" indent="-173422" defTabSz="924916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monetary factors in LCCA</a:t>
            </a:r>
          </a:p>
          <a:p>
            <a:pPr marL="173422" indent="-173422" defTabSz="924916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Body, engine, transmission, steering/suspension, and electrical components to assessment.</a:t>
            </a:r>
          </a:p>
          <a:p>
            <a:pPr marL="173422" indent="-173422" defTabSz="924916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Weights customizable to each agency</a:t>
            </a:r>
          </a:p>
          <a:p>
            <a:pPr marL="173422" indent="-173422">
              <a:buFontTx/>
              <a:buChar char="-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on this later in the presentation</a:t>
            </a:r>
          </a:p>
          <a:p>
            <a:pPr marL="173422" indent="-173422">
              <a:buFontTx/>
              <a:buChar char="-"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impact the optimal replacement cycle. It is part of the replacement decision-making process. See #2 and 3 of the project objectives.</a:t>
            </a:r>
          </a:p>
          <a:p>
            <a:pPr marL="173422" indent="-173422">
              <a:buFontTx/>
              <a:buChar char="-"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aligns with the performance-based approach to managing assets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5B6AAD-9DED-4F8A-B648-508C8916000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25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not able to get into the financial and payroll data of DOTs; however, from discussions we found that the mechanic hourly rates used to determine operating costs are likely significantly lower than they actually are.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would tend to make LCCA optimal life calculations to be longer than they should be.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we provided a feature in the tool  to allow users to account for fully loaded overhead on mechanic hourly rates.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Mechanic/shop overhead can be significant today. Computers, software, diagnostic equipment, etc. When a mechanic is working on a piece of equipment, that is chargeable time. When he is cleaning, training, having meetings, etc. is still a cost that needs to be added on to his hourly rate.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suggest agencies perform a review of their current overhead rates to ensure they are capturing the full accounting of mechanic overhead. One agency (WV Turnpike) was charging mechanics out at $35/hour. Following an internal analysis, they found they should be charging them out at $53/hour. 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tool comes with default overhead rates. These should also be tailored to each agency.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15C31-DE48-4579-AD66-3669321B30B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0483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Replacement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costs should be updated annually</a:t>
            </a:r>
          </a:p>
          <a:p>
            <a:pPr marL="173422" indent="-173422">
              <a:buFontTx/>
              <a:buChar char="-"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Tool uses the average replacement cost for all units in a class</a:t>
            </a:r>
          </a:p>
          <a:p>
            <a:pPr marL="173422" indent="-173422">
              <a:buFontTx/>
              <a:buChar char="-"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include the purchase price + the cost of upfitting the equipment unit prior to deployment.</a:t>
            </a:r>
          </a:p>
          <a:p>
            <a:pPr marL="173422" indent="-173422">
              <a:buFontTx/>
              <a:buChar char="-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also choose to use a replacement cost that represents the majority of the units within a class</a:t>
            </a:r>
          </a:p>
          <a:p>
            <a:pPr marL="173422" indent="-173422">
              <a:buFontTx/>
              <a:buChar char="-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made based on DOT data and testing. Decided everything is based on constant year dollars. Decided not to use original purchase cost, not replacement cost. Class-level LCCA has vehicles from 1-15 years old in the class with various original purchase prices. 20 that are 1 year old, 2 that are 2 year old, etc. Did not make sense to use original purchase cost due to variation in original purchase price. </a:t>
            </a:r>
          </a:p>
          <a:p>
            <a:pPr marL="173422" indent="-173422">
              <a:buFontTx/>
              <a:buChar char="-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Replacement cost is entered in the Configuration File.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5B6AAD-9DED-4F8A-B648-508C8916000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3678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 </a:t>
            </a: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replacement involves art and science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 replacement decisions are much like any other asset management approach.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found that data cleanup is VERY important in the process, and it may actually be the most time-consuming task in the process.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LCCA can determine optimal life cycles.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knowing when to replace equipment and making replacement decisions are two different exercises.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 condition and mission criticality are not monetary factors in LCCA, but they are important in the decision making process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15C31-DE48-4579-AD66-3669321B30B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42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>
              <a:buFontTx/>
              <a:buChar char="-"/>
            </a:pPr>
            <a:r>
              <a:rPr lang="en-US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tool has 6 main functions, as shown in the slide</a:t>
            </a:r>
          </a:p>
          <a:p>
            <a:pPr marL="173422" indent="-173422">
              <a:buFontTx/>
              <a:buChar char="-"/>
            </a:pP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have several more slides on the presentation but these are mainly for reference for folks later. </a:t>
            </a:r>
          </a:p>
          <a:p>
            <a:pPr marL="173422" indent="-173422">
              <a:buFontTx/>
              <a:buChar char="-"/>
            </a:pP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think we’ll be best served to begin the tool demonstration and discuss these features and functionality as we step through that process.</a:t>
            </a:r>
          </a:p>
          <a:p>
            <a:pPr marL="173422" indent="-173422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5B6AAD-9DED-4F8A-B648-508C8916000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3014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5B6AAD-9DED-4F8A-B648-508C8916000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3101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>
              <a:buFontTx/>
              <a:buChar char="-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Dump trucks, pickups, motor graders, mowing equipment, truck mounted units, asphalt equipment, sweepers, rollers, backhoe loaders, wheel tractors, loaders</a:t>
            </a:r>
          </a:p>
          <a:p>
            <a:pPr marL="173422" indent="-173422">
              <a:buFontTx/>
              <a:buChar char="-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Codes within classes example = 6, 10, and 12 Cu Yd.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5B6AAD-9DED-4F8A-B648-508C8916000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6891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5B6AAD-9DED-4F8A-B648-508C8916000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965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“this was completed as part of NCHRP project guidelines”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5B6AAD-9DED-4F8A-B648-508C8916000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8701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>
              <a:buFontTx/>
              <a:buChar char="-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Reiterate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LOS/performance-based budgeting utilizes asset condition. Same approach should be applied to equipment replacement.</a:t>
            </a:r>
          </a:p>
          <a:p>
            <a:pPr marL="173422" indent="-173422"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Again, can be incorporated into the annual PM or inspection process.</a:t>
            </a:r>
          </a:p>
          <a:p>
            <a:pPr marL="173422" indent="-173422"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Weights for each component (body, engine, etc.) can be tailored to the agency</a:t>
            </a:r>
          </a:p>
          <a:p>
            <a:pPr marL="173422" indent="-173422"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currently linked to the other spreadsheets in the tool but is a recommended enhancement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5B6AAD-9DED-4F8A-B648-508C8916000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8275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40/60 weight of cost and condition can be tailored to specific agency in the Configuration File as shown in the screen shot.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5B6AAD-9DED-4F8A-B648-508C8916000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1428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916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Unit-level LCCA must have cost history (miles/hours, maintenance and operating costs, downtime) for each unit’s life. If annual cost data is not available, the optimization tool will not produce reliable LCCA results.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5B6AAD-9DED-4F8A-B648-508C89160001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1820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 defTabSz="924916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sufficient funds are available, the decision-making process would be easy</a:t>
            </a:r>
          </a:p>
          <a:p>
            <a:pPr marL="173422" indent="-173422" defTabSz="924916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equipment replacement decisions are made in a world of constrained resources. </a:t>
            </a:r>
          </a:p>
          <a:p>
            <a:pPr marL="173422" indent="-173422"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defined process for making the final replacement decision. This is where the “art” comes in.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5B6AAD-9DED-4F8A-B648-508C89160001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3824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>
              <a:buFontTx/>
              <a:buChar char="-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talk a lot in asset management about communicating needs to decision-makers</a:t>
            </a:r>
          </a:p>
          <a:p>
            <a:pPr marL="173422" indent="-173422"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MAP-21 mandates a 5-year planning horizon, Long Range Plans, etc.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5B6AAD-9DED-4F8A-B648-508C89160001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4941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>
              <a:buFontTx/>
              <a:buChar char="-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helpful information that managers can use to make a business case </a:t>
            </a:r>
          </a:p>
          <a:p>
            <a:pPr marL="173422" indent="-173422"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use similar tools/data in other asset management efforts. “$XXX,XXX,XXX to achieve all our target LOS. If we get $XX,XXX,XXX this is the LOS you can expect.”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5B6AAD-9DED-4F8A-B648-508C8916000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6973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rgbClr val="584939"/>
                </a:solidFill>
                <a:latin typeface="Arial" charset="0"/>
              </a:rPr>
              <a:t>Begin </a:t>
            </a:r>
            <a:r>
              <a:rPr lang="en-US" dirty="0">
                <a:solidFill>
                  <a:srgbClr val="584939"/>
                </a:solidFill>
                <a:latin typeface="Arial" charset="0"/>
              </a:rPr>
              <a:t>tracking downtime</a:t>
            </a:r>
          </a:p>
          <a:p>
            <a:pPr lvl="0"/>
            <a:r>
              <a:rPr lang="en-US" dirty="0">
                <a:solidFill>
                  <a:srgbClr val="584939"/>
                </a:solidFill>
                <a:latin typeface="Arial" charset="0"/>
              </a:rPr>
              <a:t>Determine true mechanic hourly rate</a:t>
            </a:r>
          </a:p>
          <a:p>
            <a:endParaRPr lang="en-US" dirty="0"/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dirty="0"/>
              <a:t>The tool could be improved by building in a more robust software application.</a:t>
            </a:r>
          </a:p>
          <a:p>
            <a:pPr marL="635879" lvl="1" indent="-173422">
              <a:buFont typeface="Arial" panose="020B0604020202020204" pitchFamily="34" charset="0"/>
              <a:buChar char="•"/>
            </a:pPr>
            <a:r>
              <a:rPr lang="en-US" dirty="0"/>
              <a:t>Currently beyond the scope of the project</a:t>
            </a:r>
          </a:p>
          <a:p>
            <a:pPr marL="635879" lvl="1" indent="-173422">
              <a:buFont typeface="Arial" panose="020B0604020202020204" pitchFamily="34" charset="0"/>
              <a:buChar char="•"/>
            </a:pPr>
            <a:r>
              <a:rPr lang="en-US" dirty="0"/>
              <a:t>Access or web-based</a:t>
            </a:r>
          </a:p>
          <a:p>
            <a:pPr marL="635879" lvl="1" indent="-173422">
              <a:buFont typeface="Arial" panose="020B0604020202020204" pitchFamily="34" charset="0"/>
              <a:buChar char="•"/>
            </a:pPr>
            <a:r>
              <a:rPr lang="en-US" dirty="0"/>
              <a:t>Would enable more user-specific configuration</a:t>
            </a:r>
          </a:p>
          <a:p>
            <a:pPr marL="635879" lvl="1" indent="-173422">
              <a:buFont typeface="Arial" panose="020B0604020202020204" pitchFamily="34" charset="0"/>
              <a:buChar char="•"/>
            </a:pPr>
            <a:r>
              <a:rPr lang="en-US" dirty="0"/>
              <a:t>Reduce time it takes to develop report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dirty="0"/>
              <a:t>Develop data validation feature</a:t>
            </a:r>
          </a:p>
          <a:p>
            <a:pPr marL="635879" lvl="1" indent="-173422">
              <a:buFont typeface="Arial" panose="020B0604020202020204" pitchFamily="34" charset="0"/>
              <a:buChar char="•"/>
            </a:pPr>
            <a:r>
              <a:rPr lang="en-US" dirty="0"/>
              <a:t>Automatically checks agency data and alerts users if values are outside typical ranges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dirty="0"/>
              <a:t>We need to determine how to effectively (considering real world operating conditions) track downtime.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dirty="0"/>
              <a:t>Implementing effective equipment replacement processes requires the commitment of resources within the fleet agency. This could merit a full-time position dedicated to equipment asset management (just as pavements and bridges).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dirty="0"/>
              <a:t>Making equipment replacement decisions combines art and science. Training and repeated use of the tool and processes will be required to become proficient.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endParaRPr lang="en-US" dirty="0"/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dirty="0"/>
              <a:t>Tool currently looks at age to determine your 5-year plan. Would develop functionality to forecast when a piece of equipment would hit the utilization (miles/hours) target based on current annual usage. Rather than age solely.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15C31-DE48-4579-AD66-3669321B30B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358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018F02-B375-4244-A3D8-B891B280DCF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Remove. Simply note it was completed under NCHRP guidelines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5B6AAD-9DED-4F8A-B648-508C8916000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591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 is an asset vital to agency’s mission</a:t>
            </a:r>
          </a:p>
          <a:p>
            <a:pPr marL="809301" lvl="1" indent="-346843"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Necessary to develop and implement a systematic approach to support effective fleet replacement decisions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Equipment replacement merits the attention of dedicated resources within the fleet management organization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Optimal fleet replacement results in reduced costs of equipment ownership and operation</a:t>
            </a:r>
          </a:p>
          <a:p>
            <a:pPr marL="173422" indent="-173422"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Morale? Public perception if a citizen sees and old fleet </a:t>
            </a:r>
          </a:p>
          <a:p>
            <a:pPr marL="173422" indent="-173422"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Combine with slide 4.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15C31-DE48-4579-AD66-3669321B30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23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>
              <a:buFontTx/>
              <a:buChar char="-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ArDOT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replacement cycles but they don’t know if they are “optimal”</a:t>
            </a:r>
          </a:p>
          <a:p>
            <a:pPr marL="173422" indent="-173422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5B6AAD-9DED-4F8A-B648-508C8916000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389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Life-Cycle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Analysis (LCCA) is the industry best practice for determining optimal life cycles.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stylized graph representing LCCA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real-world application, the curves are rarely smooth but rather erratic; reflecting how maintenance and repairs are performed on equipment from year to year.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Optimal replacement is seldom a single point in time but rather a window of time.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make-up of curves – ownership and operating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note: Looking at an individual unit of equipment, optimal life cannot be determined until after the fact. We’ll demonstrate this later.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5B6AAD-9DED-4F8A-B648-508C8916000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6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factors typically found in LCCA.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discuss each in more detail. However, I’ll focus on those items listed in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BOLD.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Mention downtime and that it is important to track but many agencies do not.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discussed more later, the tool uses default values for selected factors based on analysis of real world data from several DOT 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15C31-DE48-4579-AD66-3669321B30B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91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 depreciation.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depreciation on utilization. Accounting departments base depreciation on age (straight line or double-declining method). 2 vehicles: Both are 8 years old. 1 has 100,000 miles, 1 has 150,000 miles. The accounting depreciation would value those the same. We look at the extra 50,000 miles of utilization. 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our experience, we find that buyers are interested in DOT equipment because, in general, they are maintained very well.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15C31-DE48-4579-AD66-3669321B30B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633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analyzed equipment resale values from several DOTs to come up with default depreciation curves which are built into the tool.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Analyzing actual </a:t>
            </a:r>
            <a:r>
              <a:rPr lang="en-US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ArDOT</a:t>
            </a: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resale data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curves </a:t>
            </a: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and should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customized by the user.</a:t>
            </a:r>
          </a:p>
          <a:p>
            <a:pPr marL="173422" indent="-173422" defTabSz="924916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fleet agencies receive no returns on equipment sales because the sale proceeds are returned to a general fund and not to the fleet agency. The tool accounts for this by allowing the agency to override the default values and to set salvage values at zero at a selected age or utilization level. 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5B6AAD-9DED-4F8A-B648-508C8916000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068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23678-2CDA-4BA6-B314-43942548E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853"/>
            <a:ext cx="9178887" cy="1093577"/>
          </a:xfrm>
        </p:spPr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4717B34-1C6A-4C13-B61A-FD017060CF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1295400"/>
            <a:ext cx="7351713" cy="4038600"/>
          </a:xfrm>
        </p:spPr>
        <p:txBody>
          <a:bodyPr/>
          <a:lstStyle>
            <a:lvl1pPr>
              <a:buClr>
                <a:srgbClr val="CF292D"/>
              </a:buClr>
              <a:defRPr/>
            </a:lvl1pPr>
            <a:lvl2pPr>
              <a:buClr>
                <a:srgbClr val="CF292D"/>
              </a:buClr>
              <a:defRPr/>
            </a:lvl2pPr>
            <a:lvl3pPr>
              <a:buClr>
                <a:srgbClr val="CF292D"/>
              </a:buClr>
              <a:defRPr/>
            </a:lvl3pPr>
            <a:lvl4pPr>
              <a:buClr>
                <a:srgbClr val="CF292D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711384-D5C1-455D-B905-CB881EE2275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057400" y="6356350"/>
            <a:ext cx="4495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NCHRP Project 13-04 Implementation Support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03D009-22E9-4E14-A3DC-DEC3525B024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6934200" y="5791200"/>
            <a:ext cx="2057400" cy="365125"/>
          </a:xfrm>
          <a:prstGeom prst="rect">
            <a:avLst/>
          </a:prstGeom>
        </p:spPr>
        <p:txBody>
          <a:bodyPr/>
          <a:lstStyle/>
          <a:p>
            <a:fld id="{7508425F-26E1-43D9-A053-F2A541636A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607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14CB2-B9ED-4B13-9248-2AC2B9AE8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0170D6-AD1D-4AB4-BB8B-56DE4B2B8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6ECE4E-25BA-4BD5-A075-B4A9FBD88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NCHRP Project 13-04 Implementation Support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97EE8F-2644-43C7-B7EE-11D58ADB5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22AA6-F8DD-4725-92D5-A4C520CE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E20E97-F218-455A-A4DE-6E9B4AC40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3CDF12-1233-432A-87BA-4341E3C0E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NCHRP Project 13-04 Implementation Support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A206D-F48C-4DFF-AAD7-1FBEE4735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22AA6-F8DD-4725-92D5-A4C520CE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569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E116-D684-4066-9474-FE4BC03D4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DD43A-5C07-4F4D-A929-37D906A1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65BCF-AD00-4B34-9228-3245298F42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044C02-9165-49AC-9A0B-12C25232E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EEEF95-7975-4C88-9077-E5D3AAEB6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NCHRP Project 13-04 Implementation Support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A4414-517F-4069-97EF-AF7BE092B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22AA6-F8DD-4725-92D5-A4C520CE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6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16018-2ECE-4DCF-A93F-DF38F712A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6D1645-45DB-4BF3-A8A2-ED7D6AA127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DD9170-3A42-40AC-BCD3-43FCE645C5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12AAE8-21A3-4B1F-A4C3-6B5BDC609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7B1A2-109F-46C4-9EBD-9C6AF86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NCHRP Project 13-04 Implementation Support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EBEFC-8150-4D19-9824-A36F8546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22AA6-F8DD-4725-92D5-A4C520CE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76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D6EC0-892E-42F7-9951-2A662C4E3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73B0AB-B878-4735-BF69-48C127944B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BE55-BEA5-421A-B835-4DB9C29F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92A6E-936A-43DB-BFCA-F77543B16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NCHRP Project 13-04 Implementation Support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BE096-648A-4BB9-8B55-B9270BDF2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22AA6-F8DD-4725-92D5-A4C520CE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60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C32700-F472-4824-B24F-74C5D34F75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FD57BF-68F7-4D6C-B0A1-C7846778EA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99F9D-655F-44CB-BE75-8B981DD3A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13E97-75D8-404C-8144-B7BA1D9B4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NCHRP Project 13-04 Implementation Support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EDC33-18DF-4B5D-AC9C-C96F67B23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22AA6-F8DD-4725-92D5-A4C520CE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978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91685-766A-4FB4-89BF-D91E02939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AEBDE5-473D-4166-BC58-3CD0E41D46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>
                <a:solidFill>
                  <a:srgbClr val="CF292D"/>
                </a:solidFill>
              </a:rPr>
              <a:t>NCHRP Project 13-04 Implementation Support</a:t>
            </a:r>
            <a:endParaRPr lang="en-US" dirty="0">
              <a:solidFill>
                <a:srgbClr val="CF292D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5F43E2-7314-4137-9978-96F8CE323B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2E381853-D326-42AB-85E7-9E1CDB0C50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68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58493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35925" cy="476250"/>
          </a:xfrm>
        </p:spPr>
        <p:txBody>
          <a:bodyPr/>
          <a:lstStyle>
            <a:lvl1pPr>
              <a:defRPr lang="en-US" dirty="0" smtClean="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it-IT" dirty="0"/>
              <a:t>NCHRP Project 13-04 Implementation Support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08CDD-0BF7-4A59-94DB-4DF1D972D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42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C11C24E-EAF6-4C22-A0DD-DAC7CAD3CF9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D99C870-396D-4774-8A4A-3953DF4AC2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35925" cy="476250"/>
          </a:xfrm>
        </p:spPr>
        <p:txBody>
          <a:bodyPr/>
          <a:lstStyle>
            <a:lvl1pPr>
              <a:defRPr lang="en-US" b="1" dirty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it-IT" dirty="0"/>
              <a:t>NCHRP Project 13-04 Implementation Support</a:t>
            </a:r>
          </a:p>
        </p:txBody>
      </p:sp>
    </p:spTree>
    <p:extLst>
      <p:ext uri="{BB962C8B-B14F-4D97-AF65-F5344CB8AC3E}">
        <p14:creationId xmlns:p14="http://schemas.microsoft.com/office/powerpoint/2010/main" val="250305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7E47D-0FD6-41D0-956A-26DDF497E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D6B079-E332-404F-8024-3C8E01B84F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D4A02-F2F7-43DE-895D-E4BEE2310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535EA-32FA-4483-8F5F-30D8F4AB9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NCHRP Project 13-04 Implementation Support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DD24F-D22E-4CDC-BF46-2F64FEC8A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22AA6-F8DD-4725-92D5-A4C520CE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3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BF3EC-EA15-4E9A-BDDD-68E87459B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C717B-8453-41B8-AA06-D00BD2C96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48E8D-095F-4017-BA76-C3CC5DD36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3DCE8-F5B3-4685-8821-B25D5D9D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NCHRP Project 13-04 Implementation Support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ABC16-BF24-4F5D-BFF1-77667ABA2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22AA6-F8DD-4725-92D5-A4C520CE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311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B587F-2DFD-4EEE-AC60-B09817208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DF921A-54C8-46B0-B97E-A8FE0E270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2A65C8-1A3F-4415-BD92-584228484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2D0A9-9607-419B-8D90-F17715748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NCHRP Project 13-04 Implementation Support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2790C-A2F6-4977-BB48-5131B050B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22AA6-F8DD-4725-92D5-A4C520CE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46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972F2-C965-4D29-B05C-B7C7FFC73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7BB9D-C43B-4C5C-9CD1-2387461EB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1A41A-ECCD-4A5C-A11E-B94AEA77E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5B62EC-78DC-42CD-976D-D5875114E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C6517-DCA2-4F48-A5F1-6DF8F19D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NCHRP Project 13-04 Implementation Support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120E1-20C7-4828-96AF-4FD78828A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22AA6-F8DD-4725-92D5-A4C520CE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45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31445-8281-454F-866A-50ED4A54F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4AC1C9-45A5-4EDC-8E42-3909CC95E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54144-320B-4B5E-812C-FFABC9D49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B1ABCE-5C48-4DF3-BA27-813FF2A10B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2C604A-1406-4E12-8D9F-A346B2474B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F59D66-AE4F-44E3-BAB3-F613FC89F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EFD272-A501-4CE0-A4C6-64CDA57F5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NCHRP Project 13-04 Implementation Support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FC7BF2-3FEA-4F8C-8D5C-3A2BE6832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22AA6-F8DD-4725-92D5-A4C520CE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2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D8C1B"/>
            </a:gs>
            <a:gs pos="0">
              <a:srgbClr val="5989C4"/>
            </a:gs>
            <a:gs pos="69000">
              <a:srgbClr val="232D7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-12853"/>
            <a:ext cx="9178887" cy="10935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143000"/>
            <a:ext cx="8762999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31AB30D5-2528-4FA9-8E12-7F40B05EBD5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10204250" y="106057700"/>
            <a:ext cx="7772400" cy="0"/>
          </a:xfrm>
          <a:prstGeom prst="line">
            <a:avLst/>
          </a:prstGeom>
          <a:noFill/>
          <a:ln w="76200">
            <a:solidFill>
              <a:srgbClr val="FF84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D680FFB-6357-4068-8951-878752C210C1}"/>
              </a:ext>
            </a:extLst>
          </p:cNvPr>
          <p:cNvCxnSpPr/>
          <p:nvPr userDrawn="1"/>
        </p:nvCxnSpPr>
        <p:spPr>
          <a:xfrm flipH="1">
            <a:off x="0" y="1080724"/>
            <a:ext cx="9144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Image result for arkansas dot logo">
            <a:extLst>
              <a:ext uri="{FF2B5EF4-FFF2-40B4-BE49-F238E27FC236}">
                <a16:creationId xmlns:a16="http://schemas.microsoft.com/office/drawing/2014/main" id="{EEA587B3-20D0-4B64-8CE9-515D437ACF07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7800" y="6266761"/>
            <a:ext cx="914400" cy="356840"/>
          </a:xfrm>
          <a:prstGeom prst="rect">
            <a:avLst/>
          </a:prstGeom>
          <a:noFill/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01427-61A3-4EB6-8168-573C5BB844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33600" y="6356350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srgbClr val="CF292D"/>
                </a:solidFill>
              </a:rPr>
              <a:t>NCHRP Project 13-04 Implementation Support</a:t>
            </a:r>
            <a:endParaRPr lang="en-US" dirty="0">
              <a:solidFill>
                <a:srgbClr val="CF292D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613EE-192E-4190-A2DB-6AE50B17F0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31377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F292D"/>
                </a:solidFill>
              </a:defRPr>
            </a:lvl1pPr>
          </a:lstStyle>
          <a:p>
            <a:fld id="{2E381853-D326-42AB-85E7-9E1CDB0C50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96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702" r:id="rId3"/>
    <p:sldLayoutId id="2147483703" r:id="rId4"/>
  </p:sldLayoutIdLst>
  <p:hf hdr="0" dt="0"/>
  <p:txStyles>
    <p:titleStyle>
      <a:lvl1pPr algn="ctr" defTabSz="457200" rtl="0" eaLnBrk="1" latinLnBrk="0" hangingPunct="1">
        <a:spcBef>
          <a:spcPts val="300"/>
        </a:spcBef>
        <a:buNone/>
        <a:defRPr sz="3600" kern="1200">
          <a:solidFill>
            <a:schemeClr val="bg1"/>
          </a:solidFill>
          <a:latin typeface="Arial Nova" panose="020B0504020202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rgbClr val="CF292D"/>
        </a:buClr>
        <a:buFont typeface="Wingdings" panose="05000000000000000000" pitchFamily="2" charset="2"/>
        <a:buChar char="§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rgbClr val="CF292D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rgbClr val="CF292D"/>
        </a:buClr>
        <a:buFont typeface="Courier New" panose="02070309020205020404" pitchFamily="49" charset="0"/>
        <a:buChar char="o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rgbClr val="C00000"/>
        </a:buClr>
        <a:buFont typeface="Wingdings" panose="05000000000000000000" pitchFamily="2" charset="2"/>
        <a:buChar char="§"/>
        <a:defRPr sz="1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rgbClr val="CF292D"/>
        </a:buClr>
        <a:buFont typeface="Wingdings" panose="05000000000000000000" pitchFamily="2" charset="2"/>
        <a:buChar char="q"/>
        <a:defRPr sz="1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C6DBE4-46CE-43EC-B042-66BFCCFD0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E8B649-B99F-496D-937E-65BD947C4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66DBD-DD18-4F33-A281-42537BAB01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3C345-729D-43A3-91BC-8DCBE2A38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NCHRP Project 13-04 Implementation Support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CA150-AD31-4A84-96BD-6950C3D668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22AA6-F8DD-4725-92D5-A4C520CE1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9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Image result for arkansas bridge">
            <a:extLst>
              <a:ext uri="{FF2B5EF4-FFF2-40B4-BE49-F238E27FC236}">
                <a16:creationId xmlns:a16="http://schemas.microsoft.com/office/drawing/2014/main" id="{7B95E76E-2174-4E27-83B7-DF69E63CBC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800" y="1090118"/>
            <a:ext cx="9093200" cy="360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84491D9-420F-4ED8-82E4-4FEF981478F9}"/>
              </a:ext>
            </a:extLst>
          </p:cNvPr>
          <p:cNvSpPr txBox="1"/>
          <p:nvPr/>
        </p:nvSpPr>
        <p:spPr>
          <a:xfrm>
            <a:off x="1259114" y="6185053"/>
            <a:ext cx="83021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Y E   M A N A G E M E N T  G R O U P,  I N C</a:t>
            </a:r>
            <a:r>
              <a:rPr lang="en-US" sz="2000" spc="3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27359D5-20CC-4E8D-9A46-3407C2538516}"/>
              </a:ext>
            </a:extLst>
          </p:cNvPr>
          <p:cNvSpPr txBox="1"/>
          <p:nvPr/>
        </p:nvSpPr>
        <p:spPr>
          <a:xfrm>
            <a:off x="50800" y="5172998"/>
            <a:ext cx="9122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TRC Transportation Conference &amp; Equipment Expo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A765EA-86D3-4BF9-9C26-096349034EA7}"/>
              </a:ext>
            </a:extLst>
          </p:cNvPr>
          <p:cNvSpPr txBox="1"/>
          <p:nvPr/>
        </p:nvSpPr>
        <p:spPr>
          <a:xfrm>
            <a:off x="-55083" y="5696218"/>
            <a:ext cx="9122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15,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2297356-CDE9-43CD-9606-73BBB548694A}"/>
              </a:ext>
            </a:extLst>
          </p:cNvPr>
          <p:cNvSpPr txBox="1"/>
          <p:nvPr/>
        </p:nvSpPr>
        <p:spPr>
          <a:xfrm>
            <a:off x="50800" y="184152"/>
            <a:ext cx="89931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0" u="none" strike="noStrike" kern="1200" baseline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NCHRP 13-04 Optimal Fleet Replacement Cycles Tool Implementation Support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865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5915-C491-49B5-988A-F75718E48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042" y="116472"/>
            <a:ext cx="91440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Ownership Cost Component (Depreciation) of LCCA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949231-7E9A-4470-B9F4-0E9E9E3FD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1C24E-EAF6-4C22-A0DD-DAC7CAD3CF9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D0907-33F0-4B07-8F48-AC77DE9F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NCHRP Project 13-04 Implementation Support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9097C6B-BFAC-4D2E-A7D1-3D7CC47FFF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895340"/>
              </p:ext>
            </p:extLst>
          </p:nvPr>
        </p:nvGraphicFramePr>
        <p:xfrm>
          <a:off x="152400" y="1905000"/>
          <a:ext cx="8839200" cy="3754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90738539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519199117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6833341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Equipment Type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1/2-ton pickup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92744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LTD Utilization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45,500 miles</a:t>
                      </a:r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r>
                        <a:rPr lang="en-US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21523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Replacement Cost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$25,000</a:t>
                      </a:r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76C06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040587"/>
                  </a:ext>
                </a:extLst>
              </a:tr>
              <a:tr h="3048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Accumulated Depreciation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2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=</a:t>
                      </a:r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22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Accum</a:t>
                      </a:r>
                      <a:r>
                        <a:rPr lang="en-US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22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Depr</a:t>
                      </a:r>
                      <a:r>
                        <a:rPr lang="en-US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%) * Replacement Value</a:t>
                      </a:r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7484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pPr algn="l" fontAlgn="b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6C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43.5% * $25,000 = $10,875</a:t>
                      </a:r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617407"/>
                  </a:ext>
                </a:extLst>
              </a:tr>
              <a:tr h="3048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The LCCA ownership cost component is based on LTD cost per mile</a:t>
                      </a:r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412854"/>
                  </a:ext>
                </a:extLst>
              </a:tr>
              <a:tr h="3048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LTD cost per mile = $10,875/45,500 miles = </a:t>
                      </a:r>
                      <a:r>
                        <a:rPr lang="en-US" sz="2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$0.24/mile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151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878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26556-6F57-4F21-AA35-683A64043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Maintenance and Repair Costs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2323158-A346-4632-BD5E-B8A54AC99FF3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8FC05-D8EC-4BF0-90B2-72E7EAC21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1C24E-EAF6-4C22-A0DD-DAC7CAD3CF9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77F3491-D13C-446A-A35E-360F513E9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11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76BC6-4F3B-4DD5-B458-4F865C0A4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Condition and Mission Criticality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D7483F-9EBB-4F5F-8DFE-B8508EF46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1C24E-EAF6-4C22-A0DD-DAC7CAD3CF9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5408A33-1DF6-49E9-A862-83E950344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NCHRP Project 13-04 Implementation Support</a:t>
            </a:r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FA42389-353D-42FC-A95E-F245BD0708AB}"/>
              </a:ext>
            </a:extLst>
          </p:cNvPr>
          <p:cNvGrpSpPr/>
          <p:nvPr/>
        </p:nvGrpSpPr>
        <p:grpSpPr>
          <a:xfrm>
            <a:off x="3120629" y="2286000"/>
            <a:ext cx="2899171" cy="1739503"/>
            <a:chOff x="897" y="147538"/>
            <a:chExt cx="2899171" cy="173950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4037956-F1EF-4669-9C96-EF8FD95ABF4C}"/>
                </a:ext>
              </a:extLst>
            </p:cNvPr>
            <p:cNvSpPr/>
            <p:nvPr/>
          </p:nvSpPr>
          <p:spPr>
            <a:xfrm>
              <a:off x="897" y="147538"/>
              <a:ext cx="2899171" cy="1739503"/>
            </a:xfrm>
            <a:prstGeom prst="rect">
              <a:avLst/>
            </a:prstGeom>
            <a:solidFill>
              <a:srgbClr val="00818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276AED3-7022-4425-9B1E-1EA2D0125C03}"/>
                </a:ext>
              </a:extLst>
            </p:cNvPr>
            <p:cNvSpPr txBox="1"/>
            <p:nvPr/>
          </p:nvSpPr>
          <p:spPr>
            <a:xfrm>
              <a:off x="897" y="147538"/>
              <a:ext cx="2899171" cy="17395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600" kern="1200" dirty="0"/>
                <a:t>Engine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C5D70B2-1177-4D51-A8C6-425F1F5AFC75}"/>
              </a:ext>
            </a:extLst>
          </p:cNvPr>
          <p:cNvGrpSpPr/>
          <p:nvPr/>
        </p:nvGrpSpPr>
        <p:grpSpPr>
          <a:xfrm>
            <a:off x="137887" y="2286000"/>
            <a:ext cx="2905115" cy="1739503"/>
            <a:chOff x="3189986" y="147538"/>
            <a:chExt cx="2905115" cy="1739503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AC6DFBC-99F1-4E91-B52E-91410285A3D4}"/>
                </a:ext>
              </a:extLst>
            </p:cNvPr>
            <p:cNvSpPr/>
            <p:nvPr/>
          </p:nvSpPr>
          <p:spPr>
            <a:xfrm>
              <a:off x="3189986" y="147538"/>
              <a:ext cx="2905115" cy="1739503"/>
            </a:xfrm>
            <a:prstGeom prst="rect">
              <a:avLst/>
            </a:prstGeom>
            <a:solidFill>
              <a:srgbClr val="F6832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80000"/>
                <a:hueOff val="0"/>
                <a:satOff val="-11274"/>
                <a:lumOff val="1127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3D3E90B-E67D-4A65-9C0B-89B26B544359}"/>
                </a:ext>
              </a:extLst>
            </p:cNvPr>
            <p:cNvSpPr txBox="1"/>
            <p:nvPr/>
          </p:nvSpPr>
          <p:spPr>
            <a:xfrm>
              <a:off x="3189986" y="147538"/>
              <a:ext cx="2905115" cy="17395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600" kern="1200" dirty="0"/>
                <a:t>Body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31D3885-13AB-40EF-A137-04DCFB0CBA44}"/>
              </a:ext>
            </a:extLst>
          </p:cNvPr>
          <p:cNvGrpSpPr/>
          <p:nvPr/>
        </p:nvGrpSpPr>
        <p:grpSpPr>
          <a:xfrm>
            <a:off x="6089606" y="4114799"/>
            <a:ext cx="2901994" cy="1739504"/>
            <a:chOff x="3220667" y="2231618"/>
            <a:chExt cx="2901994" cy="1739504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B4B8D66-C83E-4166-BBFA-132924AE5136}"/>
                </a:ext>
              </a:extLst>
            </p:cNvPr>
            <p:cNvSpPr/>
            <p:nvPr/>
          </p:nvSpPr>
          <p:spPr>
            <a:xfrm>
              <a:off x="3220667" y="2231618"/>
              <a:ext cx="2899171" cy="173950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80000"/>
                <a:hueOff val="0"/>
                <a:satOff val="-33821"/>
                <a:lumOff val="33815"/>
                <a:alphaOff val="0"/>
              </a:schemeClr>
            </a:fillRef>
            <a:effectRef idx="0">
              <a:schemeClr val="accent6">
                <a:shade val="80000"/>
                <a:hueOff val="0"/>
                <a:satOff val="-33821"/>
                <a:lumOff val="338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C87D99D-F03B-4A05-A0CD-1F035155D47B}"/>
                </a:ext>
              </a:extLst>
            </p:cNvPr>
            <p:cNvSpPr txBox="1"/>
            <p:nvPr/>
          </p:nvSpPr>
          <p:spPr>
            <a:xfrm>
              <a:off x="3223490" y="2231619"/>
              <a:ext cx="2899171" cy="17395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600" kern="1200" dirty="0"/>
                <a:t>Electrical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092BBC5-65AE-43D9-943F-110EDF9963A9}"/>
              </a:ext>
            </a:extLst>
          </p:cNvPr>
          <p:cNvGrpSpPr/>
          <p:nvPr/>
        </p:nvGrpSpPr>
        <p:grpSpPr>
          <a:xfrm>
            <a:off x="6092429" y="2286000"/>
            <a:ext cx="2899171" cy="1739503"/>
            <a:chOff x="3869" y="2176958"/>
            <a:chExt cx="2899171" cy="1739503"/>
          </a:xfrm>
          <a:solidFill>
            <a:srgbClr val="0070C0"/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447E9C6-4C01-4C89-A400-8D7770FEF81E}"/>
                </a:ext>
              </a:extLst>
            </p:cNvPr>
            <p:cNvSpPr/>
            <p:nvPr/>
          </p:nvSpPr>
          <p:spPr>
            <a:xfrm>
              <a:off x="3869" y="2176958"/>
              <a:ext cx="2899171" cy="1739503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80000"/>
                <a:hueOff val="0"/>
                <a:satOff val="-22547"/>
                <a:lumOff val="2254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2FF578D-0641-460F-BE5B-72160A8AF025}"/>
                </a:ext>
              </a:extLst>
            </p:cNvPr>
            <p:cNvSpPr txBox="1"/>
            <p:nvPr/>
          </p:nvSpPr>
          <p:spPr>
            <a:xfrm>
              <a:off x="36351" y="2266255"/>
              <a:ext cx="2814402" cy="151090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400" dirty="0"/>
                <a:t>Transmission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A5E0BE4-2B49-4CAD-A275-587AA6C585E4}"/>
              </a:ext>
            </a:extLst>
          </p:cNvPr>
          <p:cNvGrpSpPr/>
          <p:nvPr/>
        </p:nvGrpSpPr>
        <p:grpSpPr>
          <a:xfrm>
            <a:off x="143831" y="4114800"/>
            <a:ext cx="2890627" cy="1739504"/>
            <a:chOff x="3192958" y="2176958"/>
            <a:chExt cx="2899171" cy="1739503"/>
          </a:xfrm>
          <a:solidFill>
            <a:srgbClr val="7030A0"/>
          </a:solidFill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BD7A277-BC4C-4B5C-915B-CD8AB8AEDFEB}"/>
                </a:ext>
              </a:extLst>
            </p:cNvPr>
            <p:cNvSpPr/>
            <p:nvPr/>
          </p:nvSpPr>
          <p:spPr>
            <a:xfrm>
              <a:off x="3192958" y="2176958"/>
              <a:ext cx="2899171" cy="1739503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80000"/>
                <a:hueOff val="0"/>
                <a:satOff val="-33821"/>
                <a:lumOff val="33815"/>
                <a:alphaOff val="0"/>
              </a:schemeClr>
            </a:fillRef>
            <a:effectRef idx="0">
              <a:schemeClr val="accent6">
                <a:shade val="80000"/>
                <a:hueOff val="0"/>
                <a:satOff val="-33821"/>
                <a:lumOff val="338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D3BA751-5A52-4B90-BB28-33D36F887BDB}"/>
                </a:ext>
              </a:extLst>
            </p:cNvPr>
            <p:cNvSpPr txBox="1"/>
            <p:nvPr/>
          </p:nvSpPr>
          <p:spPr>
            <a:xfrm>
              <a:off x="3277952" y="2266254"/>
              <a:ext cx="2751333" cy="165020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600" kern="1200" dirty="0"/>
                <a:t>Steering/</a:t>
              </a:r>
              <a:br>
                <a:rPr lang="en-US" sz="3600" kern="1200" dirty="0"/>
              </a:br>
              <a:r>
                <a:rPr lang="en-US" sz="3600" kern="1200" dirty="0"/>
                <a:t>Suspension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929607-762E-4859-8C68-F75977448A11}"/>
              </a:ext>
            </a:extLst>
          </p:cNvPr>
          <p:cNvGrpSpPr/>
          <p:nvPr/>
        </p:nvGrpSpPr>
        <p:grpSpPr>
          <a:xfrm>
            <a:off x="3120629" y="4114800"/>
            <a:ext cx="2899171" cy="1739503"/>
            <a:chOff x="3078341" y="739318"/>
            <a:chExt cx="2622068" cy="1361123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7035ED3-C4A8-4E20-B0E3-E4DA7D422B35}"/>
                </a:ext>
              </a:extLst>
            </p:cNvPr>
            <p:cNvSpPr/>
            <p:nvPr/>
          </p:nvSpPr>
          <p:spPr>
            <a:xfrm>
              <a:off x="3078341" y="739318"/>
              <a:ext cx="2622068" cy="1361123"/>
            </a:xfrm>
            <a:prstGeom prst="rect">
              <a:avLst/>
            </a:prstGeom>
            <a:solidFill>
              <a:srgbClr val="8DC93C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17BDA10-C80E-4256-B55D-25F21E2F771F}"/>
                </a:ext>
              </a:extLst>
            </p:cNvPr>
            <p:cNvSpPr txBox="1"/>
            <p:nvPr/>
          </p:nvSpPr>
          <p:spPr>
            <a:xfrm>
              <a:off x="3078341" y="739318"/>
              <a:ext cx="2622068" cy="13611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600" kern="1200" dirty="0"/>
                <a:t>Frame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68984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18F4B-BF47-4C31-ABA4-E76166FD8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6248"/>
            <a:ext cx="9144000" cy="619107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lvl="0" algn="ctr" defTabSz="3429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Overhead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AD3101-C52B-44CA-A4EA-BDDBB1613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63675"/>
            <a:ext cx="8229600" cy="4800600"/>
          </a:xfrm>
        </p:spPr>
        <p:txBody>
          <a:bodyPr>
            <a:normAutofit/>
          </a:bodyPr>
          <a:lstStyle/>
          <a:p>
            <a:pPr lvl="0" algn="l" rt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3200" dirty="0"/>
              <a:t>Historically, mechanic hourly rates have not fully recognized overhead</a:t>
            </a:r>
          </a:p>
          <a:p>
            <a:pPr lvl="0" algn="l" rt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3200" dirty="0"/>
              <a:t>Overhead for warehouse, non-chargeable mechanic time -- mechanic training, shop clean-up</a:t>
            </a:r>
          </a:p>
          <a:p>
            <a:pPr lvl="0" algn="l" rt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3200" dirty="0"/>
              <a:t>True operating costs are understated without </a:t>
            </a:r>
            <a:r>
              <a:rPr lang="en-US" sz="3200" u="sng" dirty="0"/>
              <a:t>fully-loaded</a:t>
            </a:r>
            <a:r>
              <a:rPr lang="en-US" sz="3200" dirty="0"/>
              <a:t> mechanic hourly rates</a:t>
            </a:r>
          </a:p>
          <a:p>
            <a:pPr lvl="0" algn="l" rt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3200" dirty="0"/>
              <a:t>Tool has feature to include overhead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B40D91-38BB-447F-B7C3-0E415CCB4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8A29-4E2A-4488-82D7-C39110B65230}" type="slidenum">
              <a:rPr lang="en-US" smtClean="0"/>
              <a:t>13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11B1AB8-6DCD-4FFB-AAD1-152B3A3CB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373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96F23-B223-4433-BFC6-778D87631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1066800"/>
          </a:xfrm>
        </p:spPr>
        <p:txBody>
          <a:bodyPr/>
          <a:lstStyle/>
          <a:p>
            <a:pPr algn="ctr"/>
            <a:r>
              <a:rPr lang="en-US" b="1" dirty="0"/>
              <a:t>Replacement Cost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D383C-C908-4FBE-8A3E-8CACE0A8D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Utilized in two ways:</a:t>
            </a:r>
          </a:p>
          <a:p>
            <a:pPr lvl="1"/>
            <a:r>
              <a:rPr lang="en-US" sz="3200" dirty="0"/>
              <a:t>To calculate depreciation in LCCA</a:t>
            </a:r>
          </a:p>
          <a:p>
            <a:pPr lvl="1"/>
            <a:r>
              <a:rPr lang="en-US" sz="3200" dirty="0"/>
              <a:t>To project long-range replacement budget needs</a:t>
            </a:r>
          </a:p>
          <a:p>
            <a:r>
              <a:rPr lang="en-US" sz="3600" dirty="0"/>
              <a:t>Should include the purchase price + cost of outfitting the unit prior to deployment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B3424E-7798-461A-A5C2-9C5275B07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1C24E-EAF6-4C22-A0DD-DAC7CAD3CF9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C3306B0-3B11-4F1B-B540-5BACA771F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947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90550-CD50-40B5-87D1-C5169DF61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744" y="228600"/>
            <a:ext cx="7890527" cy="647883"/>
          </a:xfrm>
        </p:spPr>
        <p:txBody>
          <a:bodyPr>
            <a:noAutofit/>
          </a:bodyPr>
          <a:lstStyle/>
          <a:p>
            <a:pPr lvl="0" algn="ctr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Making Replacement Decisions is a Process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0828C5-B1BC-4F36-924D-5BEEDDA97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8A29-4E2A-4488-82D7-C39110B65230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817332-51A7-4295-8238-B1720E145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83B69F5-BB1E-48B0-A2B4-83B3E5809C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34" y="1768476"/>
            <a:ext cx="9109632" cy="401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743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D0D2-B9E0-493A-968B-40D1E36BA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0"/>
            <a:ext cx="9246053" cy="1050398"/>
          </a:xfrm>
        </p:spPr>
        <p:txBody>
          <a:bodyPr/>
          <a:lstStyle/>
          <a:p>
            <a:pPr lvl="0" algn="ctr" defTabSz="3429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Excel-Based Tool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5635F-43F1-4426-B6A8-F8F564614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8A29-4E2A-4488-82D7-C39110B65230}" type="slidenum">
              <a:rPr lang="en-US" smtClean="0"/>
              <a:t>16</a:t>
            </a:fld>
            <a:endParaRPr lang="en-US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754E382-9190-4D30-AFC0-6781ED7A7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C917977-F97D-40A9-AEA9-5CD5F76D4E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0730503"/>
              </p:ext>
            </p:extLst>
          </p:nvPr>
        </p:nvGraphicFramePr>
        <p:xfrm>
          <a:off x="65865" y="1594808"/>
          <a:ext cx="8716638" cy="4148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80349789-DE14-411D-ADDA-AB999E69BF5F}"/>
              </a:ext>
            </a:extLst>
          </p:cNvPr>
          <p:cNvSpPr/>
          <p:nvPr/>
        </p:nvSpPr>
        <p:spPr>
          <a:xfrm>
            <a:off x="2667000" y="3086100"/>
            <a:ext cx="533400" cy="533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3EFA64E6-2BB9-4282-B7F7-A8BC43860415}"/>
              </a:ext>
            </a:extLst>
          </p:cNvPr>
          <p:cNvSpPr/>
          <p:nvPr/>
        </p:nvSpPr>
        <p:spPr>
          <a:xfrm>
            <a:off x="5601690" y="3057422"/>
            <a:ext cx="419100" cy="533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DD1BC07B-3A18-4D42-94AD-90A03D90E9F0}"/>
              </a:ext>
            </a:extLst>
          </p:cNvPr>
          <p:cNvSpPr/>
          <p:nvPr/>
        </p:nvSpPr>
        <p:spPr>
          <a:xfrm>
            <a:off x="8615325" y="3057422"/>
            <a:ext cx="419100" cy="533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9822C001-EBD4-4871-B030-F08589AF99EE}"/>
              </a:ext>
            </a:extLst>
          </p:cNvPr>
          <p:cNvSpPr/>
          <p:nvPr/>
        </p:nvSpPr>
        <p:spPr>
          <a:xfrm>
            <a:off x="2667000" y="4563053"/>
            <a:ext cx="571500" cy="533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C8410D34-05C3-4152-916B-8DE81CC9F9FA}"/>
              </a:ext>
            </a:extLst>
          </p:cNvPr>
          <p:cNvSpPr/>
          <p:nvPr/>
        </p:nvSpPr>
        <p:spPr>
          <a:xfrm>
            <a:off x="5562600" y="4548714"/>
            <a:ext cx="419100" cy="533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666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3F996-1DC8-47F7-8145-F38AB8A14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066800"/>
          </a:xfrm>
        </p:spPr>
        <p:txBody>
          <a:bodyPr/>
          <a:lstStyle/>
          <a:p>
            <a:pPr algn="ctr"/>
            <a:r>
              <a:rPr lang="en-US" b="1" dirty="0"/>
              <a:t>Class-Level LCCA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0D811-73C4-46C9-A566-26417016F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Looks at all units in a specific equipment class</a:t>
            </a:r>
          </a:p>
          <a:p>
            <a:r>
              <a:rPr lang="en-US" sz="3200" dirty="0"/>
              <a:t>LTD cost per mile calculated for each of the cost components</a:t>
            </a:r>
          </a:p>
          <a:p>
            <a:r>
              <a:rPr lang="en-US" sz="3200" dirty="0"/>
              <a:t>Total cost per mile is obtained by totaling maintenance, fuel, downtime, operating costs</a:t>
            </a:r>
          </a:p>
          <a:p>
            <a:r>
              <a:rPr lang="en-US" sz="3200" dirty="0"/>
              <a:t>Tool develops a trend line to model the total cost curve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E8206-55CD-423B-BCCD-F19CA2837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1C24E-EAF6-4C22-A0DD-DAC7CAD3CF9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FCE7009-02BF-43D6-AD3A-4AADA309B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065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C90DA-8A74-4475-9647-CD2AFEAA1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ArDOT</a:t>
            </a:r>
            <a:r>
              <a:rPr lang="en-US" b="1" dirty="0"/>
              <a:t> Classes for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7B7AF-79D1-49B9-9F38-A0A695625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Tool comes preloaded with 40 major equipment classes</a:t>
            </a:r>
          </a:p>
          <a:p>
            <a:r>
              <a:rPr lang="en-US" sz="3200" dirty="0"/>
              <a:t>Preliminary analysis for </a:t>
            </a:r>
            <a:r>
              <a:rPr lang="en-US" sz="3200" dirty="0" err="1"/>
              <a:t>ArDOT</a:t>
            </a:r>
            <a:r>
              <a:rPr lang="en-US" sz="3200" dirty="0"/>
              <a:t> focuses on 11 classes</a:t>
            </a:r>
          </a:p>
          <a:p>
            <a:r>
              <a:rPr lang="en-US" sz="3200" dirty="0"/>
              <a:t>Analyzing multiple codes within the major classes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5E372-9604-412E-B15B-905AF0320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1C24E-EAF6-4C22-A0DD-DAC7CAD3CF9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7E9D3-06C6-47FF-8B15-99D215F2D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8948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C68DB-DB70-4271-A490-5ADDC4619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066800"/>
          </a:xfrm>
        </p:spPr>
        <p:txBody>
          <a:bodyPr/>
          <a:lstStyle/>
          <a:p>
            <a:pPr algn="ctr"/>
            <a:r>
              <a:rPr lang="en-US" b="1" dirty="0"/>
              <a:t>Identify Replacement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D5EC6-DC14-47B2-80C5-B84358792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Tool identifies potential replacements that:</a:t>
            </a:r>
          </a:p>
          <a:p>
            <a:pPr lvl="1"/>
            <a:r>
              <a:rPr lang="en-US" sz="2800" dirty="0"/>
              <a:t>Are past their replacement targets (miles or hours) </a:t>
            </a:r>
          </a:p>
          <a:p>
            <a:pPr lvl="1"/>
            <a:r>
              <a:rPr lang="en-US" sz="2800" dirty="0"/>
              <a:t>Have high costs (&gt;25 percent) compared to the class average </a:t>
            </a:r>
          </a:p>
          <a:p>
            <a:r>
              <a:rPr lang="en-US" sz="3200" dirty="0"/>
              <a:t>Only candidates for replacement</a:t>
            </a:r>
          </a:p>
          <a:p>
            <a:r>
              <a:rPr lang="en-US" sz="3200" dirty="0"/>
              <a:t>Each unit should be evaluated individually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3453D0-CDB7-40DD-868B-E237F9D1A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1C24E-EAF6-4C22-A0DD-DAC7CAD3CF90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10B5104-883E-4A1E-82B2-B13C7B07B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126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69E39-A599-4EB5-966A-29A9F95A8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55223" y="0"/>
            <a:ext cx="9144000" cy="1066800"/>
          </a:xfrm>
        </p:spPr>
        <p:txBody>
          <a:bodyPr/>
          <a:lstStyle/>
          <a:p>
            <a:pPr algn="ctr"/>
            <a:r>
              <a:rPr lang="en-US" b="1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32CA8-D952-4B7C-846C-6FA05D86A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1263236"/>
            <a:ext cx="8762999" cy="4876800"/>
          </a:xfrm>
        </p:spPr>
        <p:txBody>
          <a:bodyPr/>
          <a:lstStyle/>
          <a:p>
            <a:r>
              <a:rPr lang="en-US" sz="2800" dirty="0"/>
              <a:t>Project Purpose and Importance of Effective Fleet Replacement </a:t>
            </a:r>
          </a:p>
          <a:p>
            <a:r>
              <a:rPr lang="en-US" sz="2800" dirty="0"/>
              <a:t>Project Outputs</a:t>
            </a:r>
          </a:p>
          <a:p>
            <a:r>
              <a:rPr lang="en-US" sz="2800" dirty="0"/>
              <a:t>Life Cycle Cost Analysis</a:t>
            </a:r>
          </a:p>
          <a:p>
            <a:r>
              <a:rPr lang="en-US" sz="2800" dirty="0"/>
              <a:t>Replacement Decision Process</a:t>
            </a:r>
          </a:p>
          <a:p>
            <a:r>
              <a:rPr lang="en-US" sz="2800" dirty="0"/>
              <a:t>Replacement Factors</a:t>
            </a:r>
          </a:p>
          <a:p>
            <a:r>
              <a:rPr lang="en-US" sz="2800" dirty="0"/>
              <a:t>Excel-Based Tool Demonstration</a:t>
            </a:r>
          </a:p>
          <a:p>
            <a:r>
              <a:rPr lang="en-US" sz="2800" dirty="0"/>
              <a:t>Future Work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C876B2-BB54-4486-98A0-CCC9624D9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1C24E-EAF6-4C22-A0DD-DAC7CAD3CF9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1A697E8-7F0D-4092-B073-4ECFBC60F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8174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C7CCD-C199-4B4B-9A96-EE5F7C30F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Perform Condition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43E0B-50AF-436D-8CDE-D0513DEBE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Provides insight on individual units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916329-77BE-48CC-812E-E6139EB61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1C24E-EAF6-4C22-A0DD-DAC7CAD3CF90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D3B02C-F6CA-43BA-B827-721B86FA6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075ED6-F3B5-4A4C-8466-3FEE82FF8C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298" y="1677488"/>
            <a:ext cx="8041404" cy="4671673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3A92D89C-E40F-4098-A04C-AFEFC407C414}"/>
              </a:ext>
            </a:extLst>
          </p:cNvPr>
          <p:cNvSpPr/>
          <p:nvPr/>
        </p:nvSpPr>
        <p:spPr>
          <a:xfrm rot="5400000">
            <a:off x="3989456" y="3373189"/>
            <a:ext cx="200005" cy="416421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01F7F635-B75D-4949-B987-24E9497F3A36}"/>
              </a:ext>
            </a:extLst>
          </p:cNvPr>
          <p:cNvSpPr/>
          <p:nvPr/>
        </p:nvSpPr>
        <p:spPr>
          <a:xfrm rot="5400000">
            <a:off x="4011376" y="4836076"/>
            <a:ext cx="200005" cy="416421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95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D9303-152C-4FA8-AA5D-D330415C1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066800"/>
          </a:xfrm>
        </p:spPr>
        <p:txBody>
          <a:bodyPr/>
          <a:lstStyle/>
          <a:p>
            <a:pPr algn="ctr"/>
            <a:r>
              <a:rPr lang="en-US" b="1" dirty="0"/>
              <a:t>Prioritize Replacement Units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25684-BA6D-4239-93B0-ED292F86D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Tool determines priority ranking based on unit’s LTD cost and condition score</a:t>
            </a:r>
          </a:p>
          <a:p>
            <a:r>
              <a:rPr lang="en-US" sz="3200" dirty="0"/>
              <a:t>Priority report will only show units with condition scores have been entered</a:t>
            </a:r>
          </a:p>
          <a:p>
            <a:r>
              <a:rPr lang="en-US" sz="3200" dirty="0"/>
              <a:t>Default weighting of 40/60 percent to cost and condition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F19992-E915-4101-8DEA-A0BAB8CB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1C24E-EAF6-4C22-A0DD-DAC7CAD3CF90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7DEA42-1DE0-459D-84BF-9F459E368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C3748E-AF8E-4BBA-8802-9F79DFB7CE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991" y="4931385"/>
            <a:ext cx="7248017" cy="131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052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8FF15-9F3F-4697-B57D-8A0321EB4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066800"/>
          </a:xfrm>
        </p:spPr>
        <p:txBody>
          <a:bodyPr/>
          <a:lstStyle/>
          <a:p>
            <a:pPr algn="ctr"/>
            <a:r>
              <a:rPr lang="en-US" b="1" dirty="0"/>
              <a:t>Unit-Level LCCA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A7D5E-E5E8-4D51-885E-5EAC503E7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Analyzes cost performance of individual equipment units</a:t>
            </a:r>
          </a:p>
          <a:p>
            <a:r>
              <a:rPr lang="en-US" sz="3200" dirty="0"/>
              <a:t>Requires annual data by unit</a:t>
            </a:r>
          </a:p>
          <a:p>
            <a:r>
              <a:rPr lang="en-US" sz="3200" dirty="0"/>
              <a:t>Consider other factors (beyond cost) such as condition and mission criticality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CC84E-33C9-49F7-AF79-D7A9D1127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1C24E-EAF6-4C22-A0DD-DAC7CAD3CF90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0303FEE-F53F-45C1-898D-A5DC6AE2F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5688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3F23D-BA85-45C0-91FF-C83CC6964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Determine Replacement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B0705-A487-4AA8-BDF4-E585A5A0A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Tool informs decision-makers</a:t>
            </a:r>
          </a:p>
          <a:p>
            <a:r>
              <a:rPr lang="en-US" sz="3200" dirty="0"/>
              <a:t>Guidelines for final decision making:</a:t>
            </a:r>
          </a:p>
          <a:p>
            <a:pPr lvl="1"/>
            <a:r>
              <a:rPr lang="en-US" sz="2800" dirty="0"/>
              <a:t>Priority ranking as a starting point</a:t>
            </a:r>
          </a:p>
          <a:p>
            <a:pPr lvl="1"/>
            <a:r>
              <a:rPr lang="en-US" sz="2800" dirty="0"/>
              <a:t>Utilize condition assessments to identify units in the best condition</a:t>
            </a:r>
          </a:p>
          <a:p>
            <a:pPr lvl="1"/>
            <a:r>
              <a:rPr lang="en-US" sz="2800" dirty="0"/>
              <a:t>Unit-level LCCA to identify trends of individual units</a:t>
            </a:r>
          </a:p>
          <a:p>
            <a:pPr lvl="1"/>
            <a:r>
              <a:rPr lang="en-US" sz="2800" dirty="0"/>
              <a:t>Consider cost, condition, and other objective factors in final decision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277D1-FED2-4FD9-AE15-DA0C633D4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1C24E-EAF6-4C22-A0DD-DAC7CAD3CF90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C91733D-B7D9-4960-8642-C95A8FD75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590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CF0C7-8B26-4EEB-9AF1-DC92A7407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066800"/>
          </a:xfrm>
        </p:spPr>
        <p:txBody>
          <a:bodyPr/>
          <a:lstStyle/>
          <a:p>
            <a:pPr algn="ctr"/>
            <a:r>
              <a:rPr lang="en-US" b="1" dirty="0"/>
              <a:t>Develop 5-Year Plan and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692A0-B010-4DBF-98E9-9B4896110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Planning tool to communicate future budget needs </a:t>
            </a:r>
          </a:p>
          <a:p>
            <a:r>
              <a:rPr lang="en-US" sz="3200" dirty="0"/>
              <a:t>5-Year Plan shows which year a unit is projected for replacement and calculates the total budget for each year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690109-98F2-41FF-911A-9B35E3B09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1C24E-EAF6-4C22-A0DD-DAC7CAD3CF90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AE38EF4-3B52-41F6-ABAA-E05701CB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4660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1A06F-D6D4-41E4-9C48-A7427A024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066800"/>
          </a:xfrm>
        </p:spPr>
        <p:txBody>
          <a:bodyPr/>
          <a:lstStyle/>
          <a:p>
            <a:pPr algn="ctr"/>
            <a:r>
              <a:rPr lang="en-US" b="1" dirty="0"/>
              <a:t>Analyze Cost Consequences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CF851-BACF-4A16-9341-6E302C09D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Optional step</a:t>
            </a:r>
          </a:p>
          <a:p>
            <a:r>
              <a:rPr lang="en-US" sz="3200" dirty="0"/>
              <a:t>Helps fleet managers develop a business case for funding levels</a:t>
            </a:r>
          </a:p>
          <a:p>
            <a:r>
              <a:rPr lang="en-US" sz="3200" dirty="0"/>
              <a:t>Tool analyzes annual cost of various replacement cycle scenarios</a:t>
            </a:r>
          </a:p>
          <a:p>
            <a:r>
              <a:rPr lang="en-US" sz="3200" dirty="0"/>
              <a:t>Compares impacts of “optimal” versus “other” replacement cycles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83280E-3226-49CF-B2CC-AF32BA5E5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1C24E-EAF6-4C22-A0DD-DAC7CAD3CF90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DC50A5F-00B2-4EA8-ABA8-6FE2DB29E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171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CD120-0830-4269-97CE-B9D593F9C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152400"/>
            <a:ext cx="9144000" cy="685475"/>
          </a:xfrm>
        </p:spPr>
        <p:txBody>
          <a:bodyPr>
            <a:normAutofit fontScale="90000"/>
          </a:bodyPr>
          <a:lstStyle/>
          <a:p>
            <a:pPr lvl="0" algn="ctr" defTabSz="3429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300" b="1" kern="1200" dirty="0">
                <a:solidFill>
                  <a:schemeClr val="tx2"/>
                </a:solidFill>
              </a:rPr>
              <a:t>   </a:t>
            </a:r>
            <a:r>
              <a:rPr lang="en-US" sz="4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    Future Work and Enhancements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DE613AA-959C-4387-8C9F-29D87CBE3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/>
              <a:t>Finalize analysis based on detailed </a:t>
            </a:r>
            <a:r>
              <a:rPr lang="en-US" sz="3200" dirty="0" err="1"/>
              <a:t>ArDOT</a:t>
            </a:r>
            <a:r>
              <a:rPr lang="en-US" sz="3200" dirty="0"/>
              <a:t> cost data</a:t>
            </a:r>
          </a:p>
          <a:p>
            <a:pPr lvl="0"/>
            <a:r>
              <a:rPr lang="en-US" sz="3200" dirty="0"/>
              <a:t>Finalize recommendations </a:t>
            </a:r>
          </a:p>
          <a:p>
            <a:pPr lvl="0"/>
            <a:r>
              <a:rPr lang="en-US" sz="3200" dirty="0"/>
              <a:t>Train users on the tool</a:t>
            </a:r>
          </a:p>
          <a:p>
            <a:pPr lvl="0"/>
            <a:r>
              <a:rPr lang="en-US" sz="3200" dirty="0"/>
              <a:t>Build tool in more robust software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51AF04-C5D6-4358-93F6-9580B29A9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8A29-4E2A-4488-82D7-C39110B65230}" type="slidenum">
              <a:rPr lang="en-US" smtClean="0"/>
              <a:t>26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3E14FEE-373E-41A3-A384-D68BBB10B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1560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9" name="Group 5"/>
          <p:cNvGrpSpPr>
            <a:grpSpLocks/>
          </p:cNvGrpSpPr>
          <p:nvPr/>
        </p:nvGrpSpPr>
        <p:grpSpPr bwMode="auto">
          <a:xfrm>
            <a:off x="2359025" y="4595814"/>
            <a:ext cx="6099175" cy="887412"/>
            <a:chOff x="1553466" y="3459712"/>
            <a:chExt cx="6099175" cy="887834"/>
          </a:xfrm>
        </p:grpSpPr>
        <p:sp>
          <p:nvSpPr>
            <p:cNvPr id="39943" name="Text Box 8"/>
            <p:cNvSpPr txBox="1">
              <a:spLocks noChangeArrowheads="1"/>
            </p:cNvSpPr>
            <p:nvPr/>
          </p:nvSpPr>
          <p:spPr bwMode="auto">
            <a:xfrm>
              <a:off x="1553466" y="3984008"/>
              <a:ext cx="6099175" cy="363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>
                <a:spcAft>
                  <a:spcPts val="1000"/>
                </a:spcAft>
              </a:pPr>
              <a:r>
                <a:rPr lang="en-US" sz="1200" dirty="0">
                  <a:solidFill>
                    <a:srgbClr val="FFFFFF"/>
                  </a:solidFill>
                  <a:latin typeface="Calibri" pitchFamily="34" charset="0"/>
                </a:rPr>
                <a:t> 601 108</a:t>
              </a:r>
              <a:r>
                <a:rPr lang="en-US" sz="1200" baseline="30000" dirty="0">
                  <a:solidFill>
                    <a:srgbClr val="FFFFFF"/>
                  </a:solidFill>
                  <a:latin typeface="Calibri" pitchFamily="34" charset="0"/>
                </a:rPr>
                <a:t>th</a:t>
              </a:r>
              <a:r>
                <a:rPr lang="en-US" sz="1200" dirty="0">
                  <a:solidFill>
                    <a:srgbClr val="FFFFFF"/>
                  </a:solidFill>
                  <a:latin typeface="Calibri" pitchFamily="34" charset="0"/>
                </a:rPr>
                <a:t> Avenue NE </a:t>
              </a:r>
              <a:r>
                <a:rPr lang="en-US" sz="1200" dirty="0">
                  <a:solidFill>
                    <a:srgbClr val="FFFFFF"/>
                  </a:solidFill>
                  <a:latin typeface="Calibri" pitchFamily="34" charset="0"/>
                  <a:sym typeface="Wingdings 2" pitchFamily="18" charset="2"/>
                </a:rPr>
                <a:t>Suite 1900 </a:t>
              </a:r>
              <a:r>
                <a:rPr lang="en-US" sz="1200" dirty="0">
                  <a:solidFill>
                    <a:srgbClr val="FFFFFF"/>
                  </a:solidFill>
                  <a:latin typeface="Calibri" pitchFamily="34" charset="0"/>
                </a:rPr>
                <a:t> Bellevue, WA  98004-5500</a:t>
              </a:r>
              <a:br>
                <a:rPr lang="en-US" sz="12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en-US" sz="1200" dirty="0">
                  <a:solidFill>
                    <a:srgbClr val="FFFFFF"/>
                  </a:solidFill>
                  <a:latin typeface="Calibri" pitchFamily="34" charset="0"/>
                </a:rPr>
                <a:t>T: (425) 637-8010 F: (425) 637-8020 </a:t>
              </a:r>
              <a:r>
                <a:rPr lang="en-US" sz="1200" dirty="0">
                  <a:solidFill>
                    <a:srgbClr val="FFFFFF"/>
                  </a:solidFill>
                  <a:latin typeface="Calibri" pitchFamily="34" charset="0"/>
                  <a:sym typeface="Wingdings 2" pitchFamily="18" charset="2"/>
                </a:rPr>
                <a:t></a:t>
              </a:r>
              <a:r>
                <a:rPr lang="en-US" sz="1200" dirty="0">
                  <a:solidFill>
                    <a:srgbClr val="FFFFFF"/>
                  </a:solidFill>
                  <a:latin typeface="Calibri" pitchFamily="34" charset="0"/>
                </a:rPr>
                <a:t> www.dyemanagement.com</a:t>
              </a:r>
              <a:endParaRPr lang="en-US" sz="32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61641" y="3459712"/>
              <a:ext cx="4191000" cy="5850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en-US" sz="1600" dirty="0" err="1">
                  <a:solidFill>
                    <a:schemeClr val="bg1"/>
                  </a:solidFill>
                  <a:latin typeface="+mn-lt"/>
                </a:rPr>
                <a:t>DMG</a:t>
              </a:r>
              <a:r>
                <a:rPr lang="en-US" sz="1600" dirty="0">
                  <a:solidFill>
                    <a:schemeClr val="bg1"/>
                  </a:solidFill>
                  <a:latin typeface="+mn-lt"/>
                </a:rPr>
                <a:t> Contact</a:t>
              </a:r>
            </a:p>
            <a:p>
              <a:pPr algn="r">
                <a:defRPr/>
              </a:pPr>
              <a:r>
                <a:rPr lang="en-US" sz="1600" dirty="0">
                  <a:solidFill>
                    <a:schemeClr val="bg1"/>
                  </a:solidFill>
                  <a:latin typeface="+mn-lt"/>
                </a:rPr>
                <a:t>jholabaugh@dyemanagement.com</a:t>
              </a:r>
            </a:p>
          </p:txBody>
        </p:sp>
      </p:grpSp>
      <p:pic>
        <p:nvPicPr>
          <p:cNvPr id="39940" name="Picture 6" descr="file0001450625167.jpg"/>
          <p:cNvPicPr>
            <a:picLocks noChangeAspect="1"/>
          </p:cNvPicPr>
          <p:nvPr/>
        </p:nvPicPr>
        <p:blipFill>
          <a:blip r:embed="rId3" cstate="print"/>
          <a:srcRect t="2222"/>
          <a:stretch>
            <a:fillRect/>
          </a:stretch>
        </p:blipFill>
        <p:spPr bwMode="auto">
          <a:xfrm>
            <a:off x="4763" y="1143000"/>
            <a:ext cx="4572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Picture 7" descr="file0001625497945.jpg"/>
          <p:cNvPicPr>
            <a:picLocks noChangeAspect="1"/>
          </p:cNvPicPr>
          <p:nvPr/>
        </p:nvPicPr>
        <p:blipFill>
          <a:blip r:embed="rId4" cstate="print"/>
          <a:srcRect l="5457"/>
          <a:stretch>
            <a:fillRect/>
          </a:stretch>
        </p:blipFill>
        <p:spPr bwMode="auto">
          <a:xfrm>
            <a:off x="4495800" y="1143000"/>
            <a:ext cx="4646613" cy="328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2" name="Rectangle 15"/>
          <p:cNvSpPr>
            <a:spLocks noChangeArrowheads="1"/>
          </p:cNvSpPr>
          <p:nvPr/>
        </p:nvSpPr>
        <p:spPr bwMode="auto">
          <a:xfrm>
            <a:off x="0" y="4419600"/>
            <a:ext cx="9144000" cy="15240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F292D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63FD8AE-FB3C-4C55-9EB5-C297ACE938A0}"/>
              </a:ext>
            </a:extLst>
          </p:cNvPr>
          <p:cNvSpPr txBox="1">
            <a:spLocks/>
          </p:cNvSpPr>
          <p:nvPr/>
        </p:nvSpPr>
        <p:spPr bwMode="auto">
          <a:xfrm>
            <a:off x="-762000" y="246532"/>
            <a:ext cx="9220200" cy="68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58493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defTabSz="342900"/>
            <a:r>
              <a:rPr lang="en-US" sz="2800" b="0" kern="1200" spc="600" dirty="0">
                <a:solidFill>
                  <a:schemeClr val="tx2"/>
                </a:solidFill>
              </a:rPr>
              <a:t>        </a:t>
            </a:r>
            <a:r>
              <a:rPr lang="en-US" sz="2800" b="0" kern="0" spc="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DYE MANAGEMENT GROUP, INC.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B6769D-0291-444B-AB94-ECE5725B5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>
                <a:solidFill>
                  <a:schemeClr val="bg1"/>
                </a:solidFill>
              </a:rPr>
              <a:t>NCHRP Project 13-04 Implementation Support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90CD2B-0F70-4AAA-841E-A9D9D0655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E08CDD-0BF7-4A59-94DB-4DF1D972D9EC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E6DBD-55DC-45AC-9294-66E60CF90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latin typeface="+mj-lt"/>
              </a:rPr>
              <a:t>NCHRP P</a:t>
            </a:r>
            <a:r>
              <a:rPr lang="en-US" sz="4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roject Purpose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64ECD-92F8-453D-9A9B-F47E0B326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1C24E-EAF6-4C22-A0DD-DAC7CAD3CF9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4801C3A-0C9E-4976-B774-1BB970B2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27E8C4-1435-40E4-A19C-60AC1D20F3D5}"/>
              </a:ext>
            </a:extLst>
          </p:cNvPr>
          <p:cNvSpPr txBox="1"/>
          <p:nvPr/>
        </p:nvSpPr>
        <p:spPr>
          <a:xfrm>
            <a:off x="457200" y="3432969"/>
            <a:ext cx="7848600" cy="901700"/>
          </a:xfrm>
          <a:prstGeom prst="rect">
            <a:avLst/>
          </a:prstGeom>
          <a:solidFill>
            <a:srgbClr val="8DC93C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400" tIns="152400" rIns="152400" bIns="152400" numCol="1" spcCol="1270" anchor="ctr" anchorCtr="0">
            <a:noAutofit/>
          </a:bodyPr>
          <a:lstStyle/>
          <a:p>
            <a:pPr defTabSz="1778000">
              <a:lnSpc>
                <a:spcPct val="90000"/>
              </a:lnSpc>
              <a:spcAft>
                <a:spcPct val="35000"/>
              </a:spcAft>
            </a:pPr>
            <a:r>
              <a:rPr lang="en-US" sz="2800" dirty="0"/>
              <a:t>Develop rational replacement processes based on optimal life cycles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C0453F-9BB4-4837-BD60-378855176F80}"/>
              </a:ext>
            </a:extLst>
          </p:cNvPr>
          <p:cNvSpPr txBox="1"/>
          <p:nvPr/>
        </p:nvSpPr>
        <p:spPr>
          <a:xfrm>
            <a:off x="457200" y="4574580"/>
            <a:ext cx="7848600" cy="901700"/>
          </a:xfrm>
          <a:prstGeom prst="rect">
            <a:avLst/>
          </a:prstGeom>
          <a:solidFill>
            <a:srgbClr val="FF990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400" tIns="152400" rIns="152400" bIns="152400" numCol="1" spcCol="1270" anchor="ctr" anchorCtr="0">
            <a:noAutofit/>
          </a:bodyPr>
          <a:lstStyle/>
          <a:p>
            <a:pPr marL="0" lvl="1"/>
            <a:r>
              <a:rPr lang="en-US" sz="2800" dirty="0"/>
              <a:t>Develop processes and tools to assist the replacement planning process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F5E6B08-7472-445B-B045-B0051D515DFC}"/>
              </a:ext>
            </a:extLst>
          </p:cNvPr>
          <p:cNvSpPr txBox="1"/>
          <p:nvPr/>
        </p:nvSpPr>
        <p:spPr>
          <a:xfrm>
            <a:off x="473242" y="1960794"/>
            <a:ext cx="7848600" cy="1213455"/>
          </a:xfrm>
          <a:prstGeom prst="rect">
            <a:avLst/>
          </a:prstGeom>
          <a:solidFill>
            <a:srgbClr val="00818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400" tIns="152400" rIns="152400" bIns="152400" numCol="1" spcCol="1270" anchor="ctr" anchorCtr="0">
            <a:noAutofit/>
          </a:bodyPr>
          <a:lstStyle/>
          <a:p>
            <a:pPr marL="63500" lvl="1"/>
            <a:r>
              <a:rPr lang="en-US" sz="2800" dirty="0"/>
              <a:t>Assist equipment managers and administrators with the task of equipment replacement</a:t>
            </a:r>
          </a:p>
        </p:txBody>
      </p:sp>
    </p:spTree>
    <p:extLst>
      <p:ext uri="{BB962C8B-B14F-4D97-AF65-F5344CB8AC3E}">
        <p14:creationId xmlns:p14="http://schemas.microsoft.com/office/powerpoint/2010/main" val="2946553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4E08A-3484-4FC2-89CF-A9B7C9A4F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76200"/>
            <a:ext cx="9144000" cy="105039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Benefits of Effective </a:t>
            </a:r>
            <a:br>
              <a:rPr lang="en-US" b="1" dirty="0"/>
            </a:br>
            <a:r>
              <a:rPr lang="en-US" b="1" dirty="0"/>
              <a:t>Fleet Replacement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93F8F-8016-4465-8655-DBA5C273A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4953000"/>
          </a:xfrm>
        </p:spPr>
        <p:txBody>
          <a:bodyPr/>
          <a:lstStyle/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Other benefits include: 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8C3944-82DD-41C1-9C29-5E92AE0F4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8A29-4E2A-4488-82D7-C39110B65230}" type="slidenum">
              <a:rPr lang="en-US" smtClean="0"/>
              <a:t>4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902DCC5-FC3C-4261-BFAB-40EADE659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DD1F2091-CBEF-4A16-A083-0ED0456A5450}"/>
              </a:ext>
            </a:extLst>
          </p:cNvPr>
          <p:cNvSpPr/>
          <p:nvPr/>
        </p:nvSpPr>
        <p:spPr>
          <a:xfrm>
            <a:off x="810126" y="1714917"/>
            <a:ext cx="2667000" cy="2093495"/>
          </a:xfrm>
          <a:prstGeom prst="rightArrow">
            <a:avLst/>
          </a:prstGeom>
          <a:solidFill>
            <a:srgbClr val="F76C0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Better equipment leads to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A83CD7-21D5-4F9A-8BDC-05333005BFA4}"/>
              </a:ext>
            </a:extLst>
          </p:cNvPr>
          <p:cNvSpPr txBox="1"/>
          <p:nvPr/>
        </p:nvSpPr>
        <p:spPr>
          <a:xfrm>
            <a:off x="3685674" y="1762726"/>
            <a:ext cx="4648200" cy="1095312"/>
          </a:xfrm>
          <a:prstGeom prst="rect">
            <a:avLst/>
          </a:prstGeom>
          <a:solidFill>
            <a:srgbClr val="00818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400" tIns="152400" rIns="152400" bIns="152400" numCol="1" spcCol="1270" anchor="ctr" anchorCtr="0">
            <a:noAutofit/>
          </a:bodyPr>
          <a:lstStyle/>
          <a:p>
            <a:pPr marL="577850" lvl="1" algn="ctr" defTabSz="801688">
              <a:tabLst>
                <a:tab pos="512763" algn="l"/>
              </a:tabLst>
            </a:pPr>
            <a:r>
              <a:rPr lang="en-US" sz="2400" b="1" dirty="0"/>
              <a:t>Operational efficiencies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5DFDC7-1B7B-48C5-8619-6D9D20692B84}"/>
              </a:ext>
            </a:extLst>
          </p:cNvPr>
          <p:cNvSpPr txBox="1"/>
          <p:nvPr/>
        </p:nvSpPr>
        <p:spPr>
          <a:xfrm>
            <a:off x="3685674" y="2766234"/>
            <a:ext cx="4648200" cy="972632"/>
          </a:xfrm>
          <a:prstGeom prst="rect">
            <a:avLst/>
          </a:prstGeom>
          <a:solidFill>
            <a:srgbClr val="8DC93C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400" tIns="152400" rIns="152400" bIns="152400" numCol="1" spcCol="1270" anchor="ctr" anchorCtr="0">
            <a:noAutofit/>
          </a:bodyPr>
          <a:lstStyle/>
          <a:p>
            <a:pPr lvl="1" algn="ctr"/>
            <a:r>
              <a:rPr lang="en-US" sz="2400" b="1" dirty="0"/>
              <a:t>Cost savings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5EB3B6E-DEFD-4C77-8B79-C589988AE15E}"/>
              </a:ext>
            </a:extLst>
          </p:cNvPr>
          <p:cNvSpPr/>
          <p:nvPr/>
        </p:nvSpPr>
        <p:spPr>
          <a:xfrm>
            <a:off x="5811253" y="4516858"/>
            <a:ext cx="1808747" cy="1698985"/>
          </a:xfrm>
          <a:prstGeom prst="ellipse">
            <a:avLst/>
          </a:prstGeom>
          <a:solidFill>
            <a:srgbClr val="5849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Safety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48CD310-671B-4693-A42F-00ED3537BB66}"/>
              </a:ext>
            </a:extLst>
          </p:cNvPr>
          <p:cNvSpPr/>
          <p:nvPr/>
        </p:nvSpPr>
        <p:spPr>
          <a:xfrm>
            <a:off x="3531770" y="4516858"/>
            <a:ext cx="2030830" cy="169898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  <a:p>
            <a:pPr algn="ctr"/>
            <a:r>
              <a:rPr lang="en-US" sz="2000" b="1" dirty="0"/>
              <a:t>Employee morale</a:t>
            </a:r>
          </a:p>
          <a:p>
            <a:pPr algn="ctr"/>
            <a:endParaRPr lang="en-US" sz="24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3358293-25CC-4F00-9F6F-75445E7ED6F3}"/>
              </a:ext>
            </a:extLst>
          </p:cNvPr>
          <p:cNvSpPr/>
          <p:nvPr/>
        </p:nvSpPr>
        <p:spPr>
          <a:xfrm>
            <a:off x="1017171" y="4546240"/>
            <a:ext cx="2030830" cy="1698985"/>
          </a:xfrm>
          <a:prstGeom prst="ellipse">
            <a:avLst/>
          </a:prstGeom>
          <a:solidFill>
            <a:srgbClr val="8DC9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en-US" b="1" dirty="0"/>
          </a:p>
          <a:p>
            <a:pPr marL="0" lvl="1" algn="ctr"/>
            <a:r>
              <a:rPr lang="en-US" b="1" dirty="0"/>
              <a:t>Public perception and image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29573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F4836-D6FC-42B2-877F-909989135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ArDOT</a:t>
            </a:r>
            <a:r>
              <a:rPr lang="en-US" b="1" dirty="0"/>
              <a:t> Project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1BD8E-5C56-4F88-A11B-84DDE3FD8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Evaluate current fleet replacement cycles</a:t>
            </a:r>
          </a:p>
          <a:p>
            <a:r>
              <a:rPr lang="en-US" dirty="0"/>
              <a:t>Update existing replacement schedules</a:t>
            </a:r>
          </a:p>
          <a:p>
            <a:r>
              <a:rPr lang="en-US" dirty="0"/>
              <a:t>Prioritize specific equipment units for replacement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698169-0C0B-447F-B413-11B40D80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1C24E-EAF6-4C22-A0DD-DAC7CAD3CF9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84CC0B-D284-4EDD-8401-0087C5F08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98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7690A-7183-4032-BD4F-726C4895C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066800"/>
          </a:xfrm>
        </p:spPr>
        <p:txBody>
          <a:bodyPr/>
          <a:lstStyle/>
          <a:p>
            <a:pPr algn="ctr"/>
            <a:r>
              <a:rPr lang="en-US" b="1" dirty="0"/>
              <a:t>Life Cycle Cost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816E43-76C0-48DC-AE7F-4F5F1B4C1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1C24E-EAF6-4C22-A0DD-DAC7CAD3CF9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9AAC9-EA24-4C74-974C-36192A1DC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NCHRP Project 13-04 Implementation Support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F31C775-189E-45FE-88BC-FC5C23248375}"/>
              </a:ext>
            </a:extLst>
          </p:cNvPr>
          <p:cNvSpPr txBox="1">
            <a:spLocks/>
          </p:cNvSpPr>
          <p:nvPr/>
        </p:nvSpPr>
        <p:spPr bwMode="auto">
          <a:xfrm>
            <a:off x="480060" y="2413023"/>
            <a:ext cx="2064266" cy="2031956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4000" b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950" kern="1200"/>
              <a:t>Life-Cycle Cost Analysis</a:t>
            </a:r>
            <a:endParaRPr lang="en-US" sz="1950" kern="1200" dirty="0"/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9014228D-BD9B-490E-AE67-D2CA9F2D90D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3558"/>
          <a:stretch/>
        </p:blipFill>
        <p:spPr bwMode="auto">
          <a:xfrm>
            <a:off x="2895600" y="1981200"/>
            <a:ext cx="5181600" cy="364026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5329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18F4B-BF47-4C31-ABA4-E76166FD8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545365"/>
          </a:xfrm>
        </p:spPr>
        <p:txBody>
          <a:bodyPr>
            <a:normAutofit fontScale="90000"/>
          </a:bodyPr>
          <a:lstStyle/>
          <a:p>
            <a:pPr lvl="0" algn="ctr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Replacement</a:t>
            </a:r>
            <a:r>
              <a:rPr lang="en-US" sz="4000" b="1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Factors</a:t>
            </a:r>
            <a:endParaRPr lang="en-US" sz="40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133B1E-C07A-4879-B00B-22A056AF1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8A29-4E2A-4488-82D7-C39110B65230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D8AF0-8CBE-4921-96C0-F073AC995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59F8F54-628A-453C-BED2-5CAB1DFF2046}"/>
              </a:ext>
            </a:extLst>
          </p:cNvPr>
          <p:cNvGrpSpPr/>
          <p:nvPr/>
        </p:nvGrpSpPr>
        <p:grpSpPr>
          <a:xfrm>
            <a:off x="3120629" y="1482526"/>
            <a:ext cx="2944316" cy="1739503"/>
            <a:chOff x="897" y="147538"/>
            <a:chExt cx="2944316" cy="173950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8FD6956-FAB8-4135-8673-83443624297C}"/>
                </a:ext>
              </a:extLst>
            </p:cNvPr>
            <p:cNvSpPr/>
            <p:nvPr/>
          </p:nvSpPr>
          <p:spPr>
            <a:xfrm>
              <a:off x="897" y="147538"/>
              <a:ext cx="2899171" cy="1739503"/>
            </a:xfrm>
            <a:prstGeom prst="rect">
              <a:avLst/>
            </a:prstGeom>
            <a:solidFill>
              <a:srgbClr val="00818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95D0200-79CA-4534-8D25-BFB9337D9E56}"/>
                </a:ext>
              </a:extLst>
            </p:cNvPr>
            <p:cNvSpPr txBox="1"/>
            <p:nvPr/>
          </p:nvSpPr>
          <p:spPr>
            <a:xfrm>
              <a:off x="897" y="147538"/>
              <a:ext cx="2944316" cy="17395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Maintenanc</a:t>
              </a:r>
              <a:r>
                <a:rPr lang="en-US" sz="2800" dirty="0"/>
                <a:t>e, </a:t>
              </a:r>
              <a:r>
                <a:rPr lang="en-US" sz="2800" kern="1200" dirty="0"/>
                <a:t>repair, and fuel costs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BA401F4-FB57-4BD1-ADB8-710E2ABADB0E}"/>
              </a:ext>
            </a:extLst>
          </p:cNvPr>
          <p:cNvGrpSpPr/>
          <p:nvPr/>
        </p:nvGrpSpPr>
        <p:grpSpPr>
          <a:xfrm>
            <a:off x="134316" y="1482526"/>
            <a:ext cx="2905115" cy="1739503"/>
            <a:chOff x="3189986" y="147538"/>
            <a:chExt cx="2905115" cy="1739503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2020F7C-35E4-43C6-87EB-12D1D3F3C4F4}"/>
                </a:ext>
              </a:extLst>
            </p:cNvPr>
            <p:cNvSpPr/>
            <p:nvPr/>
          </p:nvSpPr>
          <p:spPr>
            <a:xfrm>
              <a:off x="3189986" y="147538"/>
              <a:ext cx="2905115" cy="1739503"/>
            </a:xfrm>
            <a:prstGeom prst="rect">
              <a:avLst/>
            </a:prstGeom>
            <a:solidFill>
              <a:srgbClr val="F6832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80000"/>
                <a:hueOff val="0"/>
                <a:satOff val="-11274"/>
                <a:lumOff val="1127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A20DF7C-DCD2-4F02-B22D-56CA38A6DFD3}"/>
                </a:ext>
              </a:extLst>
            </p:cNvPr>
            <p:cNvSpPr txBox="1"/>
            <p:nvPr/>
          </p:nvSpPr>
          <p:spPr>
            <a:xfrm>
              <a:off x="3189986" y="147538"/>
              <a:ext cx="2905115" cy="17395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dirty="0"/>
                <a:t>Age</a:t>
              </a:r>
              <a:endParaRPr lang="en-US" sz="3200" kern="1200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805E663-F68A-44AE-8703-A4B7DCC55211}"/>
              </a:ext>
            </a:extLst>
          </p:cNvPr>
          <p:cNvGrpSpPr/>
          <p:nvPr/>
        </p:nvGrpSpPr>
        <p:grpSpPr>
          <a:xfrm>
            <a:off x="6092429" y="3289697"/>
            <a:ext cx="2899171" cy="1739503"/>
            <a:chOff x="3192958" y="2176958"/>
            <a:chExt cx="2899171" cy="173950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023B235-40C4-4668-A153-0F9CCB09FEC7}"/>
                </a:ext>
              </a:extLst>
            </p:cNvPr>
            <p:cNvSpPr/>
            <p:nvPr/>
          </p:nvSpPr>
          <p:spPr>
            <a:xfrm>
              <a:off x="3192958" y="2176958"/>
              <a:ext cx="2899171" cy="173950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80000"/>
                <a:hueOff val="0"/>
                <a:satOff val="-33821"/>
                <a:lumOff val="33815"/>
                <a:alphaOff val="0"/>
              </a:schemeClr>
            </a:fillRef>
            <a:effectRef idx="0">
              <a:schemeClr val="accent6">
                <a:shade val="80000"/>
                <a:hueOff val="0"/>
                <a:satOff val="-33821"/>
                <a:lumOff val="338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38E7639-AEA8-4F9D-B657-1B62C1C967E4}"/>
                </a:ext>
              </a:extLst>
            </p:cNvPr>
            <p:cNvSpPr txBox="1"/>
            <p:nvPr/>
          </p:nvSpPr>
          <p:spPr>
            <a:xfrm>
              <a:off x="3192958" y="2176958"/>
              <a:ext cx="2899171" cy="17395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kern="1200" dirty="0"/>
                <a:t>Condition and criticality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20DCDB1-5F89-4C88-AE5B-1A51EF76669A}"/>
              </a:ext>
            </a:extLst>
          </p:cNvPr>
          <p:cNvGrpSpPr/>
          <p:nvPr/>
        </p:nvGrpSpPr>
        <p:grpSpPr>
          <a:xfrm>
            <a:off x="132429" y="5105400"/>
            <a:ext cx="2899171" cy="1700039"/>
            <a:chOff x="-13616" y="49399"/>
            <a:chExt cx="2899171" cy="1739503"/>
          </a:xfrm>
          <a:solidFill>
            <a:srgbClr val="00B050"/>
          </a:solidFill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BA195C5-D75C-4672-AB9D-BF3C55EA70DC}"/>
                </a:ext>
              </a:extLst>
            </p:cNvPr>
            <p:cNvSpPr/>
            <p:nvPr/>
          </p:nvSpPr>
          <p:spPr>
            <a:xfrm>
              <a:off x="-13616" y="49399"/>
              <a:ext cx="2899171" cy="1739503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EF3D694-88DE-4B31-9C5A-FA1EB9DD1909}"/>
                </a:ext>
              </a:extLst>
            </p:cNvPr>
            <p:cNvSpPr txBox="1"/>
            <p:nvPr/>
          </p:nvSpPr>
          <p:spPr>
            <a:xfrm>
              <a:off x="9177" y="325742"/>
              <a:ext cx="2845313" cy="120506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Depreciation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D7730AB-A7BA-4835-986E-4E72967BEF2D}"/>
              </a:ext>
            </a:extLst>
          </p:cNvPr>
          <p:cNvGrpSpPr/>
          <p:nvPr/>
        </p:nvGrpSpPr>
        <p:grpSpPr>
          <a:xfrm>
            <a:off x="6064945" y="1480173"/>
            <a:ext cx="2980369" cy="1739503"/>
            <a:chOff x="3869" y="2176958"/>
            <a:chExt cx="2980369" cy="1739503"/>
          </a:xfrm>
          <a:solidFill>
            <a:srgbClr val="0070C0"/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DA1EDA4-A938-46C2-AC34-71318619D880}"/>
                </a:ext>
              </a:extLst>
            </p:cNvPr>
            <p:cNvSpPr/>
            <p:nvPr/>
          </p:nvSpPr>
          <p:spPr>
            <a:xfrm>
              <a:off x="3869" y="2176958"/>
              <a:ext cx="2899171" cy="1739503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80000"/>
                <a:hueOff val="0"/>
                <a:satOff val="-22547"/>
                <a:lumOff val="2254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8A66B67-02B9-4860-B4DC-7D211072C6B7}"/>
                </a:ext>
              </a:extLst>
            </p:cNvPr>
            <p:cNvSpPr txBox="1"/>
            <p:nvPr/>
          </p:nvSpPr>
          <p:spPr>
            <a:xfrm>
              <a:off x="39922" y="2176958"/>
              <a:ext cx="2944316" cy="173950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dirty="0"/>
                <a:t>Replacement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3CE59DB-9469-47D1-8B10-E45C854474E2}"/>
              </a:ext>
            </a:extLst>
          </p:cNvPr>
          <p:cNvGrpSpPr/>
          <p:nvPr/>
        </p:nvGrpSpPr>
        <p:grpSpPr>
          <a:xfrm>
            <a:off x="3124200" y="5102996"/>
            <a:ext cx="2895600" cy="1739503"/>
            <a:chOff x="3189986" y="147538"/>
            <a:chExt cx="2905115" cy="1739503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8503797-745C-4381-A38F-2FBDDA5CAFC6}"/>
                </a:ext>
              </a:extLst>
            </p:cNvPr>
            <p:cNvSpPr/>
            <p:nvPr/>
          </p:nvSpPr>
          <p:spPr>
            <a:xfrm>
              <a:off x="3189986" y="147538"/>
              <a:ext cx="2905115" cy="1739503"/>
            </a:xfrm>
            <a:prstGeom prst="rect">
              <a:avLst/>
            </a:prstGeom>
            <a:solidFill>
              <a:srgbClr val="F6832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80000"/>
                <a:hueOff val="0"/>
                <a:satOff val="-11274"/>
                <a:lumOff val="1127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B6316A2-2BDA-4D9D-9CAE-3265E03F325F}"/>
                </a:ext>
              </a:extLst>
            </p:cNvPr>
            <p:cNvSpPr txBox="1"/>
            <p:nvPr/>
          </p:nvSpPr>
          <p:spPr>
            <a:xfrm>
              <a:off x="3189986" y="147538"/>
              <a:ext cx="2905115" cy="1739503"/>
            </a:xfrm>
            <a:prstGeom prst="rect">
              <a:avLst/>
            </a:prstGeom>
            <a:solidFill>
              <a:srgbClr val="FF000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kern="1200" dirty="0"/>
                <a:t>Downtime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3B7438A-3189-4148-BF39-0D4D1A73E649}"/>
              </a:ext>
            </a:extLst>
          </p:cNvPr>
          <p:cNvGrpSpPr/>
          <p:nvPr/>
        </p:nvGrpSpPr>
        <p:grpSpPr>
          <a:xfrm>
            <a:off x="6096000" y="5099221"/>
            <a:ext cx="3022836" cy="1758779"/>
            <a:chOff x="3869" y="2176958"/>
            <a:chExt cx="3022836" cy="1779883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F102427-DF5C-4461-95CB-F947C706A487}"/>
                </a:ext>
              </a:extLst>
            </p:cNvPr>
            <p:cNvSpPr/>
            <p:nvPr/>
          </p:nvSpPr>
          <p:spPr>
            <a:xfrm>
              <a:off x="3869" y="2176958"/>
              <a:ext cx="2899171" cy="1739503"/>
            </a:xfrm>
            <a:prstGeom prst="rect">
              <a:avLst/>
            </a:prstGeom>
            <a:solidFill>
              <a:srgbClr val="8DC93C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80000"/>
                <a:hueOff val="0"/>
                <a:satOff val="-22547"/>
                <a:lumOff val="2254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014D063-B73F-4C6B-9AFE-148758670936}"/>
                </a:ext>
              </a:extLst>
            </p:cNvPr>
            <p:cNvSpPr txBox="1"/>
            <p:nvPr/>
          </p:nvSpPr>
          <p:spPr>
            <a:xfrm>
              <a:off x="3869" y="2217338"/>
              <a:ext cx="3022836" cy="17395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800" dirty="0"/>
                <a:t>Obsolescence</a:t>
              </a:r>
              <a:endParaRPr lang="en-US" sz="2800" kern="1200" dirty="0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03A02DD-5B01-453B-83B7-92ADDFB7209A}"/>
              </a:ext>
            </a:extLst>
          </p:cNvPr>
          <p:cNvGrpSpPr/>
          <p:nvPr/>
        </p:nvGrpSpPr>
        <p:grpSpPr>
          <a:xfrm>
            <a:off x="140260" y="3289021"/>
            <a:ext cx="2899171" cy="1739503"/>
            <a:chOff x="3192958" y="2176958"/>
            <a:chExt cx="2899171" cy="1739503"/>
          </a:xfrm>
          <a:solidFill>
            <a:srgbClr val="7030A0"/>
          </a:solidFill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13CA4C1A-FAAD-4395-925A-C9CC4DCB50A5}"/>
                </a:ext>
              </a:extLst>
            </p:cNvPr>
            <p:cNvSpPr/>
            <p:nvPr/>
          </p:nvSpPr>
          <p:spPr>
            <a:xfrm>
              <a:off x="3192958" y="2176958"/>
              <a:ext cx="2899171" cy="1739503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80000"/>
                <a:hueOff val="0"/>
                <a:satOff val="-33821"/>
                <a:lumOff val="33815"/>
                <a:alphaOff val="0"/>
              </a:schemeClr>
            </a:fillRef>
            <a:effectRef idx="0">
              <a:schemeClr val="accent6">
                <a:shade val="80000"/>
                <a:hueOff val="0"/>
                <a:satOff val="-33821"/>
                <a:lumOff val="338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AACA859-EEE5-4286-A8B5-56B58ACF6598}"/>
                </a:ext>
              </a:extLst>
            </p:cNvPr>
            <p:cNvSpPr txBox="1"/>
            <p:nvPr/>
          </p:nvSpPr>
          <p:spPr>
            <a:xfrm>
              <a:off x="3192958" y="2176958"/>
              <a:ext cx="2899171" cy="173950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kern="1200" dirty="0"/>
                <a:t>Utilization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2751468-B929-49EF-A21F-3E6024011D95}"/>
              </a:ext>
            </a:extLst>
          </p:cNvPr>
          <p:cNvGrpSpPr/>
          <p:nvPr/>
        </p:nvGrpSpPr>
        <p:grpSpPr>
          <a:xfrm>
            <a:off x="3101579" y="3289021"/>
            <a:ext cx="2905115" cy="1739503"/>
            <a:chOff x="3189986" y="147538"/>
            <a:chExt cx="2905115" cy="1739503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8DE7100-CF0E-4A44-809D-E8446500FD15}"/>
                </a:ext>
              </a:extLst>
            </p:cNvPr>
            <p:cNvSpPr/>
            <p:nvPr/>
          </p:nvSpPr>
          <p:spPr>
            <a:xfrm>
              <a:off x="3189986" y="147538"/>
              <a:ext cx="2905115" cy="1739503"/>
            </a:xfrm>
            <a:prstGeom prst="rect">
              <a:avLst/>
            </a:prstGeom>
            <a:solidFill>
              <a:srgbClr val="F6832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80000"/>
                <a:hueOff val="0"/>
                <a:satOff val="-11274"/>
                <a:lumOff val="1127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2AC0062-4CBD-4F3E-83F6-4308ED10FD01}"/>
                </a:ext>
              </a:extLst>
            </p:cNvPr>
            <p:cNvSpPr txBox="1"/>
            <p:nvPr/>
          </p:nvSpPr>
          <p:spPr>
            <a:xfrm>
              <a:off x="3189986" y="147538"/>
              <a:ext cx="2905115" cy="1739503"/>
            </a:xfrm>
            <a:prstGeom prst="rect">
              <a:avLst/>
            </a:prstGeom>
            <a:solidFill>
              <a:srgbClr val="8DC93C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dirty="0"/>
                <a:t>Overhead costs</a:t>
              </a:r>
              <a:endParaRPr lang="en-US" sz="3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09572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18F4B-BF47-4C31-ABA4-E76166FD8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229" y="304800"/>
            <a:ext cx="7053542" cy="714971"/>
          </a:xfrm>
          <a:noFill/>
          <a:ln>
            <a:noFill/>
          </a:ln>
        </p:spPr>
        <p:txBody>
          <a:bodyPr/>
          <a:lstStyle/>
          <a:p>
            <a:pPr lvl="0" algn="ctr" defTabSz="3429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Depreciation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A5B20C-4748-498B-AA58-9EFB300E7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8A29-4E2A-4488-82D7-C39110B65230}" type="slidenum">
              <a:rPr lang="en-US" smtClean="0"/>
              <a:t>8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ACD91D6-7C9E-4EF9-8568-E7814F78B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NCHRP Project 13-04 Implementation Support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6448D5-954D-4404-86F2-55501B697EBF}"/>
              </a:ext>
            </a:extLst>
          </p:cNvPr>
          <p:cNvGrpSpPr/>
          <p:nvPr/>
        </p:nvGrpSpPr>
        <p:grpSpPr>
          <a:xfrm>
            <a:off x="397770" y="1526587"/>
            <a:ext cx="4056160" cy="2045206"/>
            <a:chOff x="156077" y="256055"/>
            <a:chExt cx="4056160" cy="204520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B60E007-A317-4880-A6A9-D6DF77C835C0}"/>
                </a:ext>
              </a:extLst>
            </p:cNvPr>
            <p:cNvSpPr/>
            <p:nvPr/>
          </p:nvSpPr>
          <p:spPr>
            <a:xfrm>
              <a:off x="156077" y="297708"/>
              <a:ext cx="4030215" cy="2003553"/>
            </a:xfrm>
            <a:prstGeom prst="rect">
              <a:avLst/>
            </a:prstGeom>
            <a:solidFill>
              <a:srgbClr val="09857D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B70C8A3-111C-437D-BDD7-CA76A48271CE}"/>
                </a:ext>
              </a:extLst>
            </p:cNvPr>
            <p:cNvSpPr txBox="1"/>
            <p:nvPr/>
          </p:nvSpPr>
          <p:spPr>
            <a:xfrm>
              <a:off x="182022" y="256055"/>
              <a:ext cx="4030215" cy="20035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lvl="0" algn="ctr"/>
              <a:r>
                <a:rPr lang="en-US" sz="2800" b="1" dirty="0">
                  <a:solidFill>
                    <a:schemeClr val="bg1"/>
                  </a:solidFill>
                </a:rPr>
                <a:t>Not accounting depreciation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63F6F7B9-EFAB-4D06-A040-B0EC456071A7}"/>
              </a:ext>
            </a:extLst>
          </p:cNvPr>
          <p:cNvSpPr txBox="1"/>
          <p:nvPr/>
        </p:nvSpPr>
        <p:spPr>
          <a:xfrm>
            <a:off x="4627421" y="1568240"/>
            <a:ext cx="4059379" cy="2003553"/>
          </a:xfrm>
          <a:prstGeom prst="rect">
            <a:avLst/>
          </a:prstGeom>
          <a:solidFill>
            <a:srgbClr val="00B0F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400" tIns="152400" rIns="152400" bIns="152400" numCol="1" spcCol="1270" anchor="ctr" anchorCtr="0">
            <a:noAutofit/>
          </a:bodyPr>
          <a:lstStyle/>
          <a:p>
            <a:pPr lvl="0" algn="ctr"/>
            <a:r>
              <a:rPr lang="en-US" sz="2800" b="1" dirty="0">
                <a:solidFill>
                  <a:schemeClr val="bg1"/>
                </a:solidFill>
              </a:rPr>
              <a:t>Based on actual salvage value of unit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5AC6FA1-7B70-445A-92CD-1C32D4C8CA64}"/>
              </a:ext>
            </a:extLst>
          </p:cNvPr>
          <p:cNvGrpSpPr/>
          <p:nvPr/>
        </p:nvGrpSpPr>
        <p:grpSpPr>
          <a:xfrm>
            <a:off x="309449" y="3671144"/>
            <a:ext cx="4118536" cy="2871653"/>
            <a:chOff x="129113" y="2521414"/>
            <a:chExt cx="4118536" cy="209553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8625D24-00F4-43F4-AC43-5C3576208694}"/>
                </a:ext>
              </a:extLst>
            </p:cNvPr>
            <p:cNvSpPr/>
            <p:nvPr/>
          </p:nvSpPr>
          <p:spPr>
            <a:xfrm>
              <a:off x="165208" y="2521414"/>
              <a:ext cx="4082441" cy="1775489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D57559F-477D-4F95-84D3-33C52E4A9B83}"/>
                </a:ext>
              </a:extLst>
            </p:cNvPr>
            <p:cNvSpPr txBox="1"/>
            <p:nvPr/>
          </p:nvSpPr>
          <p:spPr>
            <a:xfrm>
              <a:off x="129113" y="2841456"/>
              <a:ext cx="4082441" cy="17754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176213" algn="ctr" defTabSz="1778000">
                <a:lnSpc>
                  <a:spcPct val="90000"/>
                </a:lnSpc>
                <a:spcAft>
                  <a:spcPct val="35000"/>
                </a:spcAft>
              </a:pPr>
              <a:endParaRPr lang="en-US" sz="2800" dirty="0">
                <a:solidFill>
                  <a:schemeClr val="bg1"/>
                </a:solidFill>
              </a:endParaRPr>
            </a:p>
            <a:p>
              <a:pPr marL="176213" algn="ctr" defTabSz="17780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800" b="1" dirty="0">
                  <a:solidFill>
                    <a:schemeClr val="bg1"/>
                  </a:solidFill>
                </a:rPr>
                <a:t>Average salvage values from DOT data</a:t>
              </a:r>
            </a:p>
            <a:p>
              <a:pPr algn="ctr" defTabSz="1778000">
                <a:lnSpc>
                  <a:spcPct val="90000"/>
                </a:lnSpc>
                <a:spcAft>
                  <a:spcPct val="35000"/>
                </a:spcAft>
              </a:pPr>
              <a:endParaRPr lang="en-US" sz="4000" dirty="0">
                <a:solidFill>
                  <a:schemeClr val="bg1"/>
                </a:solidFill>
              </a:endParaRPr>
            </a:p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4000" kern="1200" dirty="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B27C5E4C-6AA4-4837-ABD1-4FBB8E3DA57C}"/>
              </a:ext>
            </a:extLst>
          </p:cNvPr>
          <p:cNvSpPr txBox="1"/>
          <p:nvPr/>
        </p:nvSpPr>
        <p:spPr>
          <a:xfrm>
            <a:off x="4627421" y="3712211"/>
            <a:ext cx="4082441" cy="2362201"/>
          </a:xfrm>
          <a:prstGeom prst="rect">
            <a:avLst/>
          </a:prstGeom>
          <a:solidFill>
            <a:srgbClr val="00B05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400" tIns="152400" rIns="152400" bIns="152400" numCol="1" spcCol="1270" anchor="ctr" anchorCtr="0">
            <a:noAutofit/>
          </a:bodyPr>
          <a:lstStyle/>
          <a:p>
            <a:pPr marL="112713" lvl="0" algn="ctr"/>
            <a:r>
              <a:rPr lang="en-US" sz="2800" b="1" dirty="0"/>
              <a:t>Tool depreciation curves based on utilization – </a:t>
            </a:r>
            <a:br>
              <a:rPr lang="en-US" sz="2800" b="1" dirty="0"/>
            </a:br>
            <a:r>
              <a:rPr lang="en-US" sz="2800" b="1" dirty="0"/>
              <a:t>not age</a:t>
            </a:r>
          </a:p>
        </p:txBody>
      </p:sp>
    </p:spTree>
    <p:extLst>
      <p:ext uri="{BB962C8B-B14F-4D97-AF65-F5344CB8AC3E}">
        <p14:creationId xmlns:p14="http://schemas.microsoft.com/office/powerpoint/2010/main" val="2989431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5915-C491-49B5-988A-F75718E48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066800"/>
          </a:xfrm>
        </p:spPr>
        <p:txBody>
          <a:bodyPr/>
          <a:lstStyle/>
          <a:p>
            <a:pPr algn="ctr"/>
            <a:r>
              <a:rPr lang="en-US" b="1" dirty="0"/>
              <a:t>Typical Depreciation Curve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6652B-DC56-45E6-BD44-A9A529801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depreciation schedule, ½-ton pickups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949231-7E9A-4470-B9F4-0E9E9E3FD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1C24E-EAF6-4C22-A0DD-DAC7CAD3CF9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D0907-33F0-4B07-8F48-AC77DE9F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NCHRP Project 13-04 Implementation Support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A2065B4-DF58-4241-A800-12580CB7A8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671071"/>
              </p:ext>
            </p:extLst>
          </p:nvPr>
        </p:nvGraphicFramePr>
        <p:xfrm>
          <a:off x="210475" y="2903035"/>
          <a:ext cx="8723050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6793">
                  <a:extLst>
                    <a:ext uri="{9D8B030D-6E8A-4147-A177-3AD203B41FA5}">
                      <a16:colId xmlns:a16="http://schemas.microsoft.com/office/drawing/2014/main" val="579305873"/>
                    </a:ext>
                  </a:extLst>
                </a:gridCol>
                <a:gridCol w="993751">
                  <a:extLst>
                    <a:ext uri="{9D8B030D-6E8A-4147-A177-3AD203B41FA5}">
                      <a16:colId xmlns:a16="http://schemas.microsoft.com/office/drawing/2014/main" val="922580385"/>
                    </a:ext>
                  </a:extLst>
                </a:gridCol>
                <a:gridCol w="993751">
                  <a:extLst>
                    <a:ext uri="{9D8B030D-6E8A-4147-A177-3AD203B41FA5}">
                      <a16:colId xmlns:a16="http://schemas.microsoft.com/office/drawing/2014/main" val="2362623765"/>
                    </a:ext>
                  </a:extLst>
                </a:gridCol>
                <a:gridCol w="993751">
                  <a:extLst>
                    <a:ext uri="{9D8B030D-6E8A-4147-A177-3AD203B41FA5}">
                      <a16:colId xmlns:a16="http://schemas.microsoft.com/office/drawing/2014/main" val="1224578394"/>
                    </a:ext>
                  </a:extLst>
                </a:gridCol>
                <a:gridCol w="993751">
                  <a:extLst>
                    <a:ext uri="{9D8B030D-6E8A-4147-A177-3AD203B41FA5}">
                      <a16:colId xmlns:a16="http://schemas.microsoft.com/office/drawing/2014/main" val="3437220707"/>
                    </a:ext>
                  </a:extLst>
                </a:gridCol>
                <a:gridCol w="993751">
                  <a:extLst>
                    <a:ext uri="{9D8B030D-6E8A-4147-A177-3AD203B41FA5}">
                      <a16:colId xmlns:a16="http://schemas.microsoft.com/office/drawing/2014/main" val="1731041415"/>
                    </a:ext>
                  </a:extLst>
                </a:gridCol>
                <a:gridCol w="993751">
                  <a:extLst>
                    <a:ext uri="{9D8B030D-6E8A-4147-A177-3AD203B41FA5}">
                      <a16:colId xmlns:a16="http://schemas.microsoft.com/office/drawing/2014/main" val="3749004760"/>
                    </a:ext>
                  </a:extLst>
                </a:gridCol>
                <a:gridCol w="993751">
                  <a:extLst>
                    <a:ext uri="{9D8B030D-6E8A-4147-A177-3AD203B41FA5}">
                      <a16:colId xmlns:a16="http://schemas.microsoft.com/office/drawing/2014/main" val="2913676094"/>
                    </a:ext>
                  </a:extLst>
                </a:gridCol>
              </a:tblGrid>
              <a:tr h="483991">
                <a:tc gridSpan="8">
                  <a:txBody>
                    <a:bodyPr/>
                    <a:lstStyle/>
                    <a:p>
                      <a:pPr marL="0" marR="0" indent="15557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Depreciation Schedule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Calisto MT" panose="02040603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762130"/>
                  </a:ext>
                </a:extLst>
              </a:tr>
              <a:tr h="483991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Miles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Calisto MT" panose="02040603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10,000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sto MT" panose="02040603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20,000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sto MT" panose="02040603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30,000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sto MT" panose="02040603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40,000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sto MT" panose="02040603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50,000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sto MT" panose="02040603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60,000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sto MT" panose="02040603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80,000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sto MT" panose="02040603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439738"/>
                  </a:ext>
                </a:extLst>
              </a:tr>
              <a:tr h="76374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Accumulated Depreciation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sto MT" panose="02040603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15%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sto MT" panose="02040603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24%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sto MT" panose="02040603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32%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sto MT" panose="02040603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40%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sto MT" panose="02040603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47%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sto MT" panose="02040603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53%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sto MT" panose="02040603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59%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sto MT" panose="02040603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441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04256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8AD14C5-6E05-4732-8930-CBD406590B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2689</Words>
  <Application>Microsoft Office PowerPoint</Application>
  <PresentationFormat>On-screen Show (4:3)</PresentationFormat>
  <Paragraphs>342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40" baseType="lpstr">
      <vt:lpstr>Arial</vt:lpstr>
      <vt:lpstr>Arial Nova</vt:lpstr>
      <vt:lpstr>Calibri</vt:lpstr>
      <vt:lpstr>Calibri Light</vt:lpstr>
      <vt:lpstr>Calisto MT</vt:lpstr>
      <vt:lpstr>Century Gothic</vt:lpstr>
      <vt:lpstr>Courier New</vt:lpstr>
      <vt:lpstr>Times New Roman</vt:lpstr>
      <vt:lpstr>Wingdings</vt:lpstr>
      <vt:lpstr>Wingdings 2</vt:lpstr>
      <vt:lpstr>Wingdings 3</vt:lpstr>
      <vt:lpstr>Wisp</vt:lpstr>
      <vt:lpstr>Custom Design</vt:lpstr>
      <vt:lpstr>PowerPoint Presentation</vt:lpstr>
      <vt:lpstr>Outline</vt:lpstr>
      <vt:lpstr>NCHRP Project Purpose</vt:lpstr>
      <vt:lpstr>Benefits of Effective  Fleet Replacement</vt:lpstr>
      <vt:lpstr>ArDOT Project Objectives</vt:lpstr>
      <vt:lpstr>Life Cycle Cost Analysis</vt:lpstr>
      <vt:lpstr>Replacement Factors</vt:lpstr>
      <vt:lpstr>Depreciation</vt:lpstr>
      <vt:lpstr>Typical Depreciation Curve</vt:lpstr>
      <vt:lpstr>Ownership Cost Component (Depreciation) of LCCA Example</vt:lpstr>
      <vt:lpstr>Maintenance and Repair Costs</vt:lpstr>
      <vt:lpstr>Condition and Mission Criticality</vt:lpstr>
      <vt:lpstr>Overhead</vt:lpstr>
      <vt:lpstr>Replacement Cost</vt:lpstr>
      <vt:lpstr>Making Replacement Decisions is a Process</vt:lpstr>
      <vt:lpstr>Excel-Based Tool</vt:lpstr>
      <vt:lpstr>Class-Level LCCA </vt:lpstr>
      <vt:lpstr>ArDOT Classes for Analysis</vt:lpstr>
      <vt:lpstr>Identify Replacement Candidates</vt:lpstr>
      <vt:lpstr>Perform Condition Assessments</vt:lpstr>
      <vt:lpstr>Prioritize Replacement Units</vt:lpstr>
      <vt:lpstr>Unit-Level LCCA</vt:lpstr>
      <vt:lpstr>Determine Replacement Program</vt:lpstr>
      <vt:lpstr>Develop 5-Year Plan and Budget</vt:lpstr>
      <vt:lpstr>Analyze Cost Consequences </vt:lpstr>
      <vt:lpstr>        Future Work and Enhancements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2012-06-19T15:33:17Z</dcterms:created>
  <dcterms:modified xsi:type="dcterms:W3CDTF">2019-09-23T15:40:15Z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TC016745519991</vt:lpwstr>
  </property>
</Properties>
</file>